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6" r:id="rId57"/>
    <p:sldId id="287" r:id="rId58"/>
    <p:sldId id="288" r:id="rId59"/>
    <p:sldId id="289" r:id="rId60"/>
    <p:sldId id="290" r:id="rId61"/>
    <p:sldId id="291" r:id="rId62"/>
    <p:sldId id="292" r:id="rId63"/>
    <p:sldId id="293" r:id="rId64"/>
    <p:sldId id="294" r:id="rId65"/>
    <p:sldId id="295" r:id="rId66"/>
    <p:sldId id="296" r:id="rId67"/>
    <p:sldId id="297" r:id="rId68"/>
    <p:sldId id="298" r:id="rId69"/>
    <p:sldId id="299" r:id="rId70"/>
    <p:sldId id="300" r:id="rId71"/>
    <p:sldId id="301" r:id="rId72"/>
    <p:sldId id="302" r:id="rId73"/>
    <p:sldId id="303" r:id="rId74"/>
    <p:sldId id="304" r:id="rId75"/>
    <p:sldId id="305" r:id="rId76"/>
    <p:sldId id="306" r:id="rId77"/>
    <p:sldId id="307" r:id="rId7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Quicksand" charset="1" panose="00000500000000000000"/>
      <p:regular r:id="rId18"/>
    </p:embeddedFont>
    <p:embeddedFont>
      <p:font typeface="Quicksand Bold" charset="1" panose="00000800000000000000"/>
      <p:regular r:id="rId19"/>
    </p:embeddedFont>
    <p:embeddedFont>
      <p:font typeface="Quicksand Light" charset="1" panose="00000400000000000000"/>
      <p:regular r:id="rId20"/>
    </p:embeddedFont>
    <p:embeddedFont>
      <p:font typeface="Quicksand Medium" charset="1" panose="00000600000000000000"/>
      <p:regular r:id="rId21"/>
    </p:embeddedFont>
    <p:embeddedFont>
      <p:font typeface="Fira Code" charset="1" panose="020B0809050000020004"/>
      <p:regular r:id="rId22"/>
    </p:embeddedFont>
    <p:embeddedFont>
      <p:font typeface="Fira Code Bold" charset="1" panose="020B0809050000020004"/>
      <p:regular r:id="rId23"/>
    </p:embeddedFont>
    <p:embeddedFont>
      <p:font typeface="Fira Code Light" charset="1" panose="020B0809050000020004"/>
      <p:regular r:id="rId24"/>
    </p:embeddedFont>
    <p:embeddedFont>
      <p:font typeface="Fira Code Semi-Bold" charset="1" panose="020B0809050000020004"/>
      <p:regular r:id="rId25"/>
    </p:embeddedFont>
    <p:embeddedFont>
      <p:font typeface="Paytone One" charset="1" panose="000005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41" Target="slides/slide15.xml" Type="http://schemas.openxmlformats.org/officeDocument/2006/relationships/slide"/><Relationship Id="rId42" Target="slides/slide16.xml" Type="http://schemas.openxmlformats.org/officeDocument/2006/relationships/slide"/><Relationship Id="rId43" Target="slides/slide17.xml" Type="http://schemas.openxmlformats.org/officeDocument/2006/relationships/slide"/><Relationship Id="rId44" Target="slides/slide18.xml" Type="http://schemas.openxmlformats.org/officeDocument/2006/relationships/slide"/><Relationship Id="rId45" Target="slides/slide19.xml" Type="http://schemas.openxmlformats.org/officeDocument/2006/relationships/slide"/><Relationship Id="rId46" Target="slides/slide20.xml" Type="http://schemas.openxmlformats.org/officeDocument/2006/relationships/slide"/><Relationship Id="rId47" Target="slides/slide21.xml" Type="http://schemas.openxmlformats.org/officeDocument/2006/relationships/slide"/><Relationship Id="rId48" Target="slides/slide22.xml" Type="http://schemas.openxmlformats.org/officeDocument/2006/relationships/slide"/><Relationship Id="rId49" Target="slides/slide23.xml" Type="http://schemas.openxmlformats.org/officeDocument/2006/relationships/slide"/><Relationship Id="rId5" Target="tableStyles.xml" Type="http://schemas.openxmlformats.org/officeDocument/2006/relationships/tableStyles"/><Relationship Id="rId50" Target="slides/slide24.xml" Type="http://schemas.openxmlformats.org/officeDocument/2006/relationships/slide"/><Relationship Id="rId51" Target="slides/slide25.xml" Type="http://schemas.openxmlformats.org/officeDocument/2006/relationships/slide"/><Relationship Id="rId52" Target="slides/slide26.xml" Type="http://schemas.openxmlformats.org/officeDocument/2006/relationships/slide"/><Relationship Id="rId53" Target="slides/slide27.xml" Type="http://schemas.openxmlformats.org/officeDocument/2006/relationships/slide"/><Relationship Id="rId54" Target="slides/slide28.xml" Type="http://schemas.openxmlformats.org/officeDocument/2006/relationships/slide"/><Relationship Id="rId55" Target="slides/slide29.xml" Type="http://schemas.openxmlformats.org/officeDocument/2006/relationships/slide"/><Relationship Id="rId56" Target="slides/slide30.xml" Type="http://schemas.openxmlformats.org/officeDocument/2006/relationships/slide"/><Relationship Id="rId57" Target="slides/slide31.xml" Type="http://schemas.openxmlformats.org/officeDocument/2006/relationships/slide"/><Relationship Id="rId58" Target="slides/slide32.xml" Type="http://schemas.openxmlformats.org/officeDocument/2006/relationships/slide"/><Relationship Id="rId59" Target="slides/slide33.xml" Type="http://schemas.openxmlformats.org/officeDocument/2006/relationships/slide"/><Relationship Id="rId6" Target="fonts/font6.fntdata" Type="http://schemas.openxmlformats.org/officeDocument/2006/relationships/font"/><Relationship Id="rId60" Target="slides/slide34.xml" Type="http://schemas.openxmlformats.org/officeDocument/2006/relationships/slide"/><Relationship Id="rId61" Target="slides/slide35.xml" Type="http://schemas.openxmlformats.org/officeDocument/2006/relationships/slide"/><Relationship Id="rId62" Target="slides/slide36.xml" Type="http://schemas.openxmlformats.org/officeDocument/2006/relationships/slide"/><Relationship Id="rId63" Target="slides/slide37.xml" Type="http://schemas.openxmlformats.org/officeDocument/2006/relationships/slide"/><Relationship Id="rId64" Target="slides/slide38.xml" Type="http://schemas.openxmlformats.org/officeDocument/2006/relationships/slide"/><Relationship Id="rId65" Target="slides/slide39.xml" Type="http://schemas.openxmlformats.org/officeDocument/2006/relationships/slide"/><Relationship Id="rId66" Target="slides/slide40.xml" Type="http://schemas.openxmlformats.org/officeDocument/2006/relationships/slide"/><Relationship Id="rId67" Target="slides/slide41.xml" Type="http://schemas.openxmlformats.org/officeDocument/2006/relationships/slide"/><Relationship Id="rId68" Target="slides/slide42.xml" Type="http://schemas.openxmlformats.org/officeDocument/2006/relationships/slide"/><Relationship Id="rId69" Target="slides/slide43.xml" Type="http://schemas.openxmlformats.org/officeDocument/2006/relationships/slide"/><Relationship Id="rId7" Target="fonts/font7.fntdata" Type="http://schemas.openxmlformats.org/officeDocument/2006/relationships/font"/><Relationship Id="rId70" Target="slides/slide44.xml" Type="http://schemas.openxmlformats.org/officeDocument/2006/relationships/slide"/><Relationship Id="rId71" Target="slides/slide45.xml" Type="http://schemas.openxmlformats.org/officeDocument/2006/relationships/slide"/><Relationship Id="rId72" Target="slides/slide46.xml" Type="http://schemas.openxmlformats.org/officeDocument/2006/relationships/slide"/><Relationship Id="rId73" Target="slides/slide47.xml" Type="http://schemas.openxmlformats.org/officeDocument/2006/relationships/slide"/><Relationship Id="rId74" Target="slides/slide48.xml" Type="http://schemas.openxmlformats.org/officeDocument/2006/relationships/slide"/><Relationship Id="rId75" Target="slides/slide49.xml" Type="http://schemas.openxmlformats.org/officeDocument/2006/relationships/slide"/><Relationship Id="rId76" Target="slides/slide50.xml" Type="http://schemas.openxmlformats.org/officeDocument/2006/relationships/slide"/><Relationship Id="rId77" Target="slides/slide51.xml" Type="http://schemas.openxmlformats.org/officeDocument/2006/relationships/slide"/><Relationship Id="rId78" Target="slides/slide52.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7.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4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4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4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4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4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5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5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5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5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5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55.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56.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56.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57.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57.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58.png" Type="http://schemas.openxmlformats.org/officeDocument/2006/relationships/image"/><Relationship Id="rId7" Target="../media/image59.png" Type="http://schemas.openxmlformats.org/officeDocument/2006/relationships/image"/><Relationship Id="rId8" Target="../media/image60.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61.png" Type="http://schemas.openxmlformats.org/officeDocument/2006/relationships/image"/><Relationship Id="rId7" Target="../media/image6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61.png" Type="http://schemas.openxmlformats.org/officeDocument/2006/relationships/image"/><Relationship Id="rId7" Target="../media/image62.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62.png" Type="http://schemas.openxmlformats.org/officeDocument/2006/relationships/image"/><Relationship Id="rId7" Target="../media/image63.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63.png" Type="http://schemas.openxmlformats.org/officeDocument/2006/relationships/image"/><Relationship Id="rId7" Target="../media/image62.png" Type="http://schemas.openxmlformats.org/officeDocument/2006/relationships/image"/><Relationship Id="rId8" Target="../media/image64.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62.png" Type="http://schemas.openxmlformats.org/officeDocument/2006/relationships/image"/><Relationship Id="rId7" Target="../media/image65.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66.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 Id="rId6" Target="../media/image67.png" Type="http://schemas.openxmlformats.org/officeDocument/2006/relationships/image"/><Relationship Id="rId7" Target="../media/image68.png" Type="http://schemas.openxmlformats.org/officeDocument/2006/relationships/image"/><Relationship Id="rId8" Target="../media/image62.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69.png" Type="http://schemas.openxmlformats.org/officeDocument/2006/relationships/image"/><Relationship Id="rId6" Target="../media/image62.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62.png" Type="http://schemas.openxmlformats.org/officeDocument/2006/relationships/image"/><Relationship Id="rId6" Target="../media/image70.png" Type="http://schemas.openxmlformats.org/officeDocument/2006/relationships/image"/><Relationship Id="rId7" Target="../media/image7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6.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72.png" Type="http://schemas.openxmlformats.org/officeDocument/2006/relationships/image"/><Relationship Id="rId6" Target="../media/image62.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73.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74.png" Type="http://schemas.openxmlformats.org/officeDocument/2006/relationships/image"/><Relationship Id="rId6" Target="../media/image75.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76.png" Type="http://schemas.openxmlformats.org/officeDocument/2006/relationships/image"/><Relationship Id="rId6" Target="../media/image62.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77.png" Type="http://schemas.openxmlformats.org/officeDocument/2006/relationships/image"/><Relationship Id="rId6" Target="../media/image62.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78.png" Type="http://schemas.openxmlformats.org/officeDocument/2006/relationships/image"/><Relationship Id="rId6" Target="../media/image79.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80.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3.png" Type="http://schemas.openxmlformats.org/officeDocument/2006/relationships/image"/><Relationship Id="rId11" Target="../media/image84.png" Type="http://schemas.openxmlformats.org/officeDocument/2006/relationships/image"/><Relationship Id="rId12" Target="../media/image85.png" Type="http://schemas.openxmlformats.org/officeDocument/2006/relationships/image"/><Relationship Id="rId13" Target="../media/image86.pn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81.png" Type="http://schemas.openxmlformats.org/officeDocument/2006/relationships/image"/><Relationship Id="rId9" Target="../media/image82.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4.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5.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6.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4580789" y="0"/>
            <a:ext cx="4701724" cy="2222633"/>
          </a:xfrm>
          <a:custGeom>
            <a:avLst/>
            <a:gdLst/>
            <a:ahLst/>
            <a:cxnLst/>
            <a:rect r="r" b="b" t="t" l="l"/>
            <a:pathLst>
              <a:path h="2222633" w="4701724">
                <a:moveTo>
                  <a:pt x="0" y="0"/>
                </a:moveTo>
                <a:lnTo>
                  <a:pt x="4701724" y="0"/>
                </a:lnTo>
                <a:lnTo>
                  <a:pt x="4701724" y="2222633"/>
                </a:lnTo>
                <a:lnTo>
                  <a:pt x="0" y="2222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423086">
            <a:off x="166746" y="-4626437"/>
            <a:ext cx="5323671" cy="7857779"/>
          </a:xfrm>
          <a:custGeom>
            <a:avLst/>
            <a:gdLst/>
            <a:ahLst/>
            <a:cxnLst/>
            <a:rect r="r" b="b" t="t" l="l"/>
            <a:pathLst>
              <a:path h="7857779" w="5323671">
                <a:moveTo>
                  <a:pt x="0" y="0"/>
                </a:moveTo>
                <a:lnTo>
                  <a:pt x="5323671" y="0"/>
                </a:lnTo>
                <a:lnTo>
                  <a:pt x="5323671" y="7857780"/>
                </a:lnTo>
                <a:lnTo>
                  <a:pt x="0" y="7857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24406" y="7950069"/>
            <a:ext cx="5614490" cy="4130953"/>
          </a:xfrm>
          <a:custGeom>
            <a:avLst/>
            <a:gdLst/>
            <a:ahLst/>
            <a:cxnLst/>
            <a:rect r="r" b="b" t="t" l="l"/>
            <a:pathLst>
              <a:path h="4130953" w="5614490">
                <a:moveTo>
                  <a:pt x="0" y="0"/>
                </a:moveTo>
                <a:lnTo>
                  <a:pt x="5614490" y="0"/>
                </a:lnTo>
                <a:lnTo>
                  <a:pt x="5614490" y="4130953"/>
                </a:lnTo>
                <a:lnTo>
                  <a:pt x="0" y="41309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8897882">
            <a:off x="15681947" y="7636750"/>
            <a:ext cx="3154705" cy="2291105"/>
          </a:xfrm>
          <a:custGeom>
            <a:avLst/>
            <a:gdLst/>
            <a:ahLst/>
            <a:cxnLst/>
            <a:rect r="r" b="b" t="t" l="l"/>
            <a:pathLst>
              <a:path h="2291105" w="3154705">
                <a:moveTo>
                  <a:pt x="0" y="0"/>
                </a:moveTo>
                <a:lnTo>
                  <a:pt x="3154706" y="0"/>
                </a:lnTo>
                <a:lnTo>
                  <a:pt x="3154706" y="2291105"/>
                </a:lnTo>
                <a:lnTo>
                  <a:pt x="0" y="22911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89017" y="6978775"/>
            <a:ext cx="5181796" cy="5106425"/>
          </a:xfrm>
          <a:custGeom>
            <a:avLst/>
            <a:gdLst/>
            <a:ahLst/>
            <a:cxnLst/>
            <a:rect r="r" b="b" t="t" l="l"/>
            <a:pathLst>
              <a:path h="5106425" w="5181796">
                <a:moveTo>
                  <a:pt x="0" y="0"/>
                </a:moveTo>
                <a:lnTo>
                  <a:pt x="5181796" y="0"/>
                </a:lnTo>
                <a:lnTo>
                  <a:pt x="5181796" y="5106424"/>
                </a:lnTo>
                <a:lnTo>
                  <a:pt x="0" y="51064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2382083" y="1669578"/>
            <a:ext cx="13523835" cy="2441563"/>
          </a:xfrm>
          <a:prstGeom prst="rect">
            <a:avLst/>
          </a:prstGeom>
        </p:spPr>
        <p:txBody>
          <a:bodyPr anchor="t" rtlCol="false" tIns="0" lIns="0" bIns="0" rIns="0">
            <a:spAutoFit/>
          </a:bodyPr>
          <a:lstStyle/>
          <a:p>
            <a:pPr algn="ctr">
              <a:lnSpc>
                <a:spcPts val="9800"/>
              </a:lnSpc>
            </a:pPr>
            <a:r>
              <a:rPr lang="en-US" sz="7000">
                <a:solidFill>
                  <a:srgbClr val="000000"/>
                </a:solidFill>
                <a:latin typeface="Paytone One"/>
              </a:rPr>
              <a:t>Exploring C++ Sorting Algorithms</a:t>
            </a:r>
          </a:p>
        </p:txBody>
      </p:sp>
      <p:grpSp>
        <p:nvGrpSpPr>
          <p:cNvPr name="Group 8" id="8"/>
          <p:cNvGrpSpPr/>
          <p:nvPr/>
        </p:nvGrpSpPr>
        <p:grpSpPr>
          <a:xfrm rot="0">
            <a:off x="6198834" y="4954704"/>
            <a:ext cx="5890332" cy="664001"/>
            <a:chOff x="0" y="0"/>
            <a:chExt cx="7853776" cy="885335"/>
          </a:xfrm>
        </p:grpSpPr>
        <p:sp>
          <p:nvSpPr>
            <p:cNvPr name="Freeform 9" id="9"/>
            <p:cNvSpPr/>
            <p:nvPr/>
          </p:nvSpPr>
          <p:spPr>
            <a:xfrm flipH="false" flipV="false" rot="0">
              <a:off x="0" y="0"/>
              <a:ext cx="7853776" cy="885335"/>
            </a:xfrm>
            <a:custGeom>
              <a:avLst/>
              <a:gdLst/>
              <a:ahLst/>
              <a:cxnLst/>
              <a:rect r="r" b="b" t="t" l="l"/>
              <a:pathLst>
                <a:path h="885335" w="7853776">
                  <a:moveTo>
                    <a:pt x="0" y="0"/>
                  </a:moveTo>
                  <a:lnTo>
                    <a:pt x="7853776" y="0"/>
                  </a:lnTo>
                  <a:lnTo>
                    <a:pt x="7853776" y="885335"/>
                  </a:lnTo>
                  <a:lnTo>
                    <a:pt x="0" y="88533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492468" y="51436"/>
              <a:ext cx="6868840" cy="665234"/>
            </a:xfrm>
            <a:prstGeom prst="rect">
              <a:avLst/>
            </a:prstGeom>
          </p:spPr>
          <p:txBody>
            <a:bodyPr anchor="t" rtlCol="false" tIns="0" lIns="0" bIns="0" rIns="0">
              <a:spAutoFit/>
            </a:bodyPr>
            <a:lstStyle/>
            <a:p>
              <a:pPr algn="ctr">
                <a:lnSpc>
                  <a:spcPts val="4205"/>
                </a:lnSpc>
              </a:pPr>
              <a:r>
                <a:rPr lang="en-US" sz="3004">
                  <a:solidFill>
                    <a:srgbClr val="000000"/>
                  </a:solidFill>
                  <a:latin typeface="Quicksand Medium"/>
                </a:rPr>
                <a:t>Lectured by Y. Sokha</a:t>
              </a:r>
            </a:p>
          </p:txBody>
        </p:sp>
      </p:grpSp>
      <p:sp>
        <p:nvSpPr>
          <p:cNvPr name="Freeform 11" id="11"/>
          <p:cNvSpPr/>
          <p:nvPr/>
        </p:nvSpPr>
        <p:spPr>
          <a:xfrm flipH="false" flipV="false" rot="4423086">
            <a:off x="-24920" y="-4936755"/>
            <a:ext cx="5323671" cy="7857779"/>
          </a:xfrm>
          <a:custGeom>
            <a:avLst/>
            <a:gdLst/>
            <a:ahLst/>
            <a:cxnLst/>
            <a:rect r="r" b="b" t="t" l="l"/>
            <a:pathLst>
              <a:path h="7857779" w="5323671">
                <a:moveTo>
                  <a:pt x="0" y="0"/>
                </a:moveTo>
                <a:lnTo>
                  <a:pt x="5323671" y="0"/>
                </a:lnTo>
                <a:lnTo>
                  <a:pt x="5323671" y="7857779"/>
                </a:lnTo>
                <a:lnTo>
                  <a:pt x="0" y="78577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8653043" y="6487817"/>
            <a:ext cx="981915" cy="981915"/>
          </a:xfrm>
          <a:custGeom>
            <a:avLst/>
            <a:gdLst/>
            <a:ahLst/>
            <a:cxnLst/>
            <a:rect r="r" b="b" t="t" l="l"/>
            <a:pathLst>
              <a:path h="981915" w="981915">
                <a:moveTo>
                  <a:pt x="0" y="0"/>
                </a:moveTo>
                <a:lnTo>
                  <a:pt x="981914" y="0"/>
                </a:lnTo>
                <a:lnTo>
                  <a:pt x="981914" y="981915"/>
                </a:lnTo>
                <a:lnTo>
                  <a:pt x="0" y="981915"/>
                </a:lnTo>
                <a:lnTo>
                  <a:pt x="0" y="0"/>
                </a:lnTo>
                <a:close/>
              </a:path>
            </a:pathLst>
          </a:custGeom>
          <a:blipFill>
            <a:blip r:embed="rId16"/>
            <a:stretch>
              <a:fillRect l="0" t="0" r="0" b="0"/>
            </a:stretch>
          </a:blipFill>
        </p:spPr>
      </p:sp>
      <p:grpSp>
        <p:nvGrpSpPr>
          <p:cNvPr name="Group 13" id="13"/>
          <p:cNvGrpSpPr/>
          <p:nvPr/>
        </p:nvGrpSpPr>
        <p:grpSpPr>
          <a:xfrm rot="0">
            <a:off x="13990246" y="9531987"/>
            <a:ext cx="4297754" cy="484474"/>
            <a:chOff x="0" y="0"/>
            <a:chExt cx="5730339" cy="645965"/>
          </a:xfrm>
        </p:grpSpPr>
        <p:sp>
          <p:nvSpPr>
            <p:cNvPr name="Freeform 14" id="14"/>
            <p:cNvSpPr/>
            <p:nvPr/>
          </p:nvSpPr>
          <p:spPr>
            <a:xfrm flipH="false" flipV="false" rot="0">
              <a:off x="0" y="0"/>
              <a:ext cx="5730339" cy="645965"/>
            </a:xfrm>
            <a:custGeom>
              <a:avLst/>
              <a:gdLst/>
              <a:ahLst/>
              <a:cxnLst/>
              <a:rect r="r" b="b" t="t" l="l"/>
              <a:pathLst>
                <a:path h="645965" w="5730339">
                  <a:moveTo>
                    <a:pt x="0" y="0"/>
                  </a:moveTo>
                  <a:lnTo>
                    <a:pt x="5730339" y="0"/>
                  </a:lnTo>
                  <a:lnTo>
                    <a:pt x="5730339" y="645965"/>
                  </a:lnTo>
                  <a:lnTo>
                    <a:pt x="0" y="6459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5" id="15"/>
            <p:cNvSpPr txBox="true"/>
            <p:nvPr/>
          </p:nvSpPr>
          <p:spPr>
            <a:xfrm rot="0">
              <a:off x="359319" y="31602"/>
              <a:ext cx="5011702" cy="491300"/>
            </a:xfrm>
            <a:prstGeom prst="rect">
              <a:avLst/>
            </a:prstGeom>
          </p:spPr>
          <p:txBody>
            <a:bodyPr anchor="t" rtlCol="false" tIns="0" lIns="0" bIns="0" rIns="0">
              <a:spAutoFit/>
            </a:bodyPr>
            <a:lstStyle/>
            <a:p>
              <a:pPr algn="ctr">
                <a:lnSpc>
                  <a:spcPts val="3068"/>
                </a:lnSpc>
              </a:pPr>
              <a:r>
                <a:rPr lang="en-US" sz="2191">
                  <a:solidFill>
                    <a:srgbClr val="000000"/>
                  </a:solidFill>
                  <a:latin typeface="Quicksand Medium"/>
                </a:rPr>
                <a:t>Code compilation by Adam</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596165" y="7376883"/>
            <a:ext cx="2194835" cy="2509686"/>
          </a:xfrm>
          <a:custGeom>
            <a:avLst/>
            <a:gdLst/>
            <a:ahLst/>
            <a:cxnLst/>
            <a:rect r="r" b="b" t="t" l="l"/>
            <a:pathLst>
              <a:path h="2509686" w="2194835">
                <a:moveTo>
                  <a:pt x="0" y="0"/>
                </a:moveTo>
                <a:lnTo>
                  <a:pt x="2194834" y="0"/>
                </a:lnTo>
                <a:lnTo>
                  <a:pt x="2194834" y="2509686"/>
                </a:lnTo>
                <a:lnTo>
                  <a:pt x="0" y="2509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54969" y="2254469"/>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4">
              <a:alphaModFix amt="24000"/>
            </a:blip>
            <a:stretch>
              <a:fillRect l="0" t="0" r="0" b="0"/>
            </a:stretch>
          </a:blipFill>
        </p:spPr>
      </p:sp>
      <p:sp>
        <p:nvSpPr>
          <p:cNvPr name="Freeform 4" id="4"/>
          <p:cNvSpPr/>
          <p:nvPr/>
        </p:nvSpPr>
        <p:spPr>
          <a:xfrm flipH="false" flipV="false" rot="0">
            <a:off x="1028700" y="2247078"/>
            <a:ext cx="7072573" cy="3190695"/>
          </a:xfrm>
          <a:custGeom>
            <a:avLst/>
            <a:gdLst/>
            <a:ahLst/>
            <a:cxnLst/>
            <a:rect r="r" b="b" t="t" l="l"/>
            <a:pathLst>
              <a:path h="3190695" w="7072573">
                <a:moveTo>
                  <a:pt x="0" y="0"/>
                </a:moveTo>
                <a:lnTo>
                  <a:pt x="7072573" y="0"/>
                </a:lnTo>
                <a:lnTo>
                  <a:pt x="7072573" y="3190695"/>
                </a:lnTo>
                <a:lnTo>
                  <a:pt x="0" y="31906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rot="0">
            <a:off x="2790999" y="9258300"/>
            <a:ext cx="6492240"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0186727" y="6067605"/>
            <a:ext cx="7072573" cy="3190695"/>
          </a:xfrm>
          <a:custGeom>
            <a:avLst/>
            <a:gdLst/>
            <a:ahLst/>
            <a:cxnLst/>
            <a:rect r="r" b="b" t="t" l="l"/>
            <a:pathLst>
              <a:path h="3190695" w="7072573">
                <a:moveTo>
                  <a:pt x="0" y="0"/>
                </a:moveTo>
                <a:lnTo>
                  <a:pt x="7072573" y="0"/>
                </a:lnTo>
                <a:lnTo>
                  <a:pt x="7072573" y="3190695"/>
                </a:lnTo>
                <a:lnTo>
                  <a:pt x="0" y="31906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5545699" y="485329"/>
            <a:ext cx="7196601" cy="1420326"/>
          </a:xfrm>
          <a:prstGeom prst="rect">
            <a:avLst/>
          </a:prstGeom>
        </p:spPr>
        <p:txBody>
          <a:bodyPr anchor="t" rtlCol="false" tIns="0" lIns="0" bIns="0" rIns="0">
            <a:spAutoFit/>
          </a:bodyPr>
          <a:lstStyle/>
          <a:p>
            <a:pPr algn="ctr">
              <a:lnSpc>
                <a:spcPts val="5714"/>
              </a:lnSpc>
            </a:pPr>
            <a:r>
              <a:rPr lang="en-US" sz="4081" u="sng">
                <a:solidFill>
                  <a:srgbClr val="000000"/>
                </a:solidFill>
                <a:latin typeface="Paytone One Bold"/>
              </a:rPr>
              <a:t>Telecommunication Networks</a:t>
            </a:r>
          </a:p>
        </p:txBody>
      </p:sp>
      <p:sp>
        <p:nvSpPr>
          <p:cNvPr name="TextBox 10" id="10"/>
          <p:cNvSpPr txBox="true"/>
          <p:nvPr/>
        </p:nvSpPr>
        <p:spPr>
          <a:xfrm rot="0">
            <a:off x="1271327" y="2507382"/>
            <a:ext cx="6829946" cy="1676157"/>
          </a:xfrm>
          <a:prstGeom prst="rect">
            <a:avLst/>
          </a:prstGeom>
        </p:spPr>
        <p:txBody>
          <a:bodyPr anchor="t" rtlCol="false" tIns="0" lIns="0" bIns="0" rIns="0">
            <a:spAutoFit/>
          </a:bodyPr>
          <a:lstStyle/>
          <a:p>
            <a:pPr>
              <a:lnSpc>
                <a:spcPts val="3374"/>
              </a:lnSpc>
            </a:pPr>
            <a:r>
              <a:rPr lang="en-US" sz="2410">
                <a:solidFill>
                  <a:srgbClr val="000000"/>
                </a:solidFill>
                <a:latin typeface="Quicksand Bold"/>
              </a:rPr>
              <a:t>Sorting is used in the processing of call records, routing information, and network optimization. It helps in quickly identifying and handling large volumes of data.</a:t>
            </a:r>
          </a:p>
        </p:txBody>
      </p:sp>
      <p:sp>
        <p:nvSpPr>
          <p:cNvPr name="TextBox 11" id="11"/>
          <p:cNvSpPr txBox="true"/>
          <p:nvPr/>
        </p:nvSpPr>
        <p:spPr>
          <a:xfrm rot="0">
            <a:off x="1047098" y="1600855"/>
            <a:ext cx="7196601" cy="465285"/>
          </a:xfrm>
          <a:prstGeom prst="rect">
            <a:avLst/>
          </a:prstGeom>
        </p:spPr>
        <p:txBody>
          <a:bodyPr anchor="t" rtlCol="false" tIns="0" lIns="0" bIns="0" rIns="0">
            <a:spAutoFit/>
          </a:bodyPr>
          <a:lstStyle/>
          <a:p>
            <a:pPr>
              <a:lnSpc>
                <a:spcPts val="3754"/>
              </a:lnSpc>
            </a:pPr>
            <a:r>
              <a:rPr lang="en-US" sz="2681">
                <a:solidFill>
                  <a:srgbClr val="000000"/>
                </a:solidFill>
                <a:latin typeface="Paytone One Bold"/>
              </a:rPr>
              <a:t>Role:</a:t>
            </a:r>
          </a:p>
        </p:txBody>
      </p:sp>
      <p:sp>
        <p:nvSpPr>
          <p:cNvPr name="TextBox 12" id="12"/>
          <p:cNvSpPr txBox="true"/>
          <p:nvPr/>
        </p:nvSpPr>
        <p:spPr>
          <a:xfrm rot="0">
            <a:off x="10474522" y="6519794"/>
            <a:ext cx="6542151" cy="1996186"/>
          </a:xfrm>
          <a:prstGeom prst="rect">
            <a:avLst/>
          </a:prstGeom>
        </p:spPr>
        <p:txBody>
          <a:bodyPr anchor="t" rtlCol="false" tIns="0" lIns="0" bIns="0" rIns="0">
            <a:spAutoFit/>
          </a:bodyPr>
          <a:lstStyle/>
          <a:p>
            <a:pPr algn="just">
              <a:lnSpc>
                <a:spcPts val="3232"/>
              </a:lnSpc>
            </a:pPr>
            <a:r>
              <a:rPr lang="en-US" sz="2308">
                <a:solidFill>
                  <a:srgbClr val="000000"/>
                </a:solidFill>
                <a:latin typeface="Quicksand Bold"/>
              </a:rPr>
              <a:t>Telecommunication companies use sorting algorithms to organize and process call records efficiently. This aids in tasks such as billing, network optimization, and identifying usage patterns.</a:t>
            </a:r>
          </a:p>
        </p:txBody>
      </p:sp>
      <p:sp>
        <p:nvSpPr>
          <p:cNvPr name="TextBox 13" id="13"/>
          <p:cNvSpPr txBox="true"/>
          <p:nvPr/>
        </p:nvSpPr>
        <p:spPr>
          <a:xfrm rot="0">
            <a:off x="10062699" y="5421382"/>
            <a:ext cx="7196601" cy="465285"/>
          </a:xfrm>
          <a:prstGeom prst="rect">
            <a:avLst/>
          </a:prstGeom>
        </p:spPr>
        <p:txBody>
          <a:bodyPr anchor="t" rtlCol="false" tIns="0" lIns="0" bIns="0" rIns="0">
            <a:spAutoFit/>
          </a:bodyPr>
          <a:lstStyle/>
          <a:p>
            <a:pPr algn="r">
              <a:lnSpc>
                <a:spcPts val="3754"/>
              </a:lnSpc>
            </a:pPr>
            <a:r>
              <a:rPr lang="en-US" sz="2681">
                <a:solidFill>
                  <a:srgbClr val="000000"/>
                </a:solidFill>
                <a:latin typeface="Paytone One Bold"/>
              </a:rPr>
              <a:t>Real-world Scenario: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487538" y="11051494"/>
              <a:ext cx="3544976" cy="3617322"/>
            </a:xfrm>
            <a:custGeom>
              <a:avLst/>
              <a:gdLst/>
              <a:ahLst/>
              <a:cxnLst/>
              <a:rect r="r" b="b" t="t" l="l"/>
              <a:pathLst>
                <a:path h="3617322" w="3544976">
                  <a:moveTo>
                    <a:pt x="0" y="0"/>
                  </a:moveTo>
                  <a:lnTo>
                    <a:pt x="3544976" y="0"/>
                  </a:lnTo>
                  <a:lnTo>
                    <a:pt x="3544976" y="3617322"/>
                  </a:lnTo>
                  <a:lnTo>
                    <a:pt x="0" y="36173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7"/>
              <a:stretch>
                <a:fillRect l="0" t="0" r="0" b="0"/>
              </a:stretch>
            </a:blipFill>
          </p:spPr>
        </p:sp>
      </p:grpSp>
      <p:sp>
        <p:nvSpPr>
          <p:cNvPr name="Freeform 8" id="8"/>
          <p:cNvSpPr/>
          <p:nvPr/>
        </p:nvSpPr>
        <p:spPr>
          <a:xfrm flipH="false" flipV="false" rot="0">
            <a:off x="6287267" y="494202"/>
            <a:ext cx="1312799" cy="1312799"/>
          </a:xfrm>
          <a:custGeom>
            <a:avLst/>
            <a:gdLst/>
            <a:ahLst/>
            <a:cxnLst/>
            <a:rect r="r" b="b" t="t" l="l"/>
            <a:pathLst>
              <a:path h="1312799" w="1312799">
                <a:moveTo>
                  <a:pt x="0" y="0"/>
                </a:moveTo>
                <a:lnTo>
                  <a:pt x="1312799" y="0"/>
                </a:lnTo>
                <a:lnTo>
                  <a:pt x="1312799" y="1312799"/>
                </a:lnTo>
                <a:lnTo>
                  <a:pt x="0" y="1312799"/>
                </a:lnTo>
                <a:lnTo>
                  <a:pt x="0" y="0"/>
                </a:lnTo>
                <a:close/>
              </a:path>
            </a:pathLst>
          </a:custGeom>
          <a:blipFill>
            <a:blip r:embed="rId8"/>
            <a:stretch>
              <a:fillRect l="0" t="0" r="0" b="0"/>
            </a:stretch>
          </a:blipFill>
        </p:spPr>
      </p:sp>
      <p:sp>
        <p:nvSpPr>
          <p:cNvPr name="TextBox 9" id="9"/>
          <p:cNvSpPr txBox="true"/>
          <p:nvPr/>
        </p:nvSpPr>
        <p:spPr>
          <a:xfrm rot="0">
            <a:off x="1583158" y="788107"/>
            <a:ext cx="5901326"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4. Bubble sort</a:t>
            </a:r>
          </a:p>
        </p:txBody>
      </p:sp>
      <p:sp>
        <p:nvSpPr>
          <p:cNvPr name="TextBox 10" id="10"/>
          <p:cNvSpPr txBox="true"/>
          <p:nvPr/>
        </p:nvSpPr>
        <p:spPr>
          <a:xfrm rot="0">
            <a:off x="1882734" y="2080440"/>
            <a:ext cx="11659641" cy="3777245"/>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Since we have learnt the importance of sorting algorithm, let’s have a look</a:t>
            </a:r>
          </a:p>
          <a:p>
            <a:pPr>
              <a:lnSpc>
                <a:spcPts val="3317"/>
              </a:lnSpc>
            </a:pPr>
            <a:r>
              <a:rPr lang="en-US" sz="2369">
                <a:solidFill>
                  <a:srgbClr val="000000"/>
                </a:solidFill>
                <a:latin typeface="Quicksand Bold"/>
              </a:rPr>
              <a:t>at our first sorting algorithm, written in C++. Bubble sort!</a:t>
            </a:r>
          </a:p>
          <a:p>
            <a:pPr>
              <a:lnSpc>
                <a:spcPts val="3317"/>
              </a:lnSpc>
            </a:pPr>
          </a:p>
          <a:p>
            <a:pPr>
              <a:lnSpc>
                <a:spcPts val="3317"/>
              </a:lnSpc>
            </a:pPr>
            <a:r>
              <a:rPr lang="en-US" sz="2369">
                <a:solidFill>
                  <a:srgbClr val="000000"/>
                </a:solidFill>
                <a:latin typeface="Quicksand Bold"/>
              </a:rPr>
              <a:t>Bubble sort is a simple sorting algorithm that works by repeatedly swapping adjacent elements if they are in the wrong order. It gets its name because smaller elements "bubble" their way to the top of the list, similar to how bubbles rise to the surface of a liquid.</a:t>
            </a:r>
          </a:p>
          <a:p>
            <a:pPr>
              <a:lnSpc>
                <a:spcPts val="3317"/>
              </a:lnSpc>
            </a:pPr>
          </a:p>
          <a:p>
            <a:pPr>
              <a:lnSpc>
                <a:spcPts val="3317"/>
              </a:lnSpc>
            </a:pPr>
            <a:r>
              <a:rPr lang="en-US" sz="2369">
                <a:solidFill>
                  <a:srgbClr val="000000"/>
                </a:solidFill>
                <a:latin typeface="Quicksand Bold"/>
              </a:rPr>
              <a:t>Let’s open your IDE or Editor and we will start coding!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Freeform 7" id="7"/>
          <p:cNvSpPr/>
          <p:nvPr/>
        </p:nvSpPr>
        <p:spPr>
          <a:xfrm flipH="false" flipV="false" rot="0">
            <a:off x="1351685" y="1963085"/>
            <a:ext cx="11247695" cy="7295215"/>
          </a:xfrm>
          <a:custGeom>
            <a:avLst/>
            <a:gdLst/>
            <a:ahLst/>
            <a:cxnLst/>
            <a:rect r="r" b="b" t="t" l="l"/>
            <a:pathLst>
              <a:path h="7295215" w="11247695">
                <a:moveTo>
                  <a:pt x="0" y="0"/>
                </a:moveTo>
                <a:lnTo>
                  <a:pt x="11247695" y="0"/>
                </a:lnTo>
                <a:lnTo>
                  <a:pt x="11247695" y="7295215"/>
                </a:lnTo>
                <a:lnTo>
                  <a:pt x="0" y="7295215"/>
                </a:lnTo>
                <a:lnTo>
                  <a:pt x="0" y="0"/>
                </a:lnTo>
                <a:close/>
              </a:path>
            </a:pathLst>
          </a:custGeom>
          <a:blipFill>
            <a:blip r:embed="rId6"/>
            <a:stretch>
              <a:fillRect l="-60295" t="-15380" r="-93327" b="-129015"/>
            </a:stretch>
          </a:blipFill>
        </p:spPr>
      </p:sp>
      <p:sp>
        <p:nvSpPr>
          <p:cNvPr name="TextBox 8" id="8"/>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Swap function declaration: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Freeform 7" id="7"/>
          <p:cNvSpPr/>
          <p:nvPr/>
        </p:nvSpPr>
        <p:spPr>
          <a:xfrm flipH="false" flipV="false" rot="0">
            <a:off x="1351685" y="2087869"/>
            <a:ext cx="11021035" cy="7469311"/>
          </a:xfrm>
          <a:custGeom>
            <a:avLst/>
            <a:gdLst/>
            <a:ahLst/>
            <a:cxnLst/>
            <a:rect r="r" b="b" t="t" l="l"/>
            <a:pathLst>
              <a:path h="7469311" w="11021035">
                <a:moveTo>
                  <a:pt x="0" y="0"/>
                </a:moveTo>
                <a:lnTo>
                  <a:pt x="11021035" y="0"/>
                </a:lnTo>
                <a:lnTo>
                  <a:pt x="11021035" y="7469311"/>
                </a:lnTo>
                <a:lnTo>
                  <a:pt x="0" y="7469311"/>
                </a:lnTo>
                <a:lnTo>
                  <a:pt x="0" y="0"/>
                </a:lnTo>
                <a:close/>
              </a:path>
            </a:pathLst>
          </a:custGeom>
          <a:blipFill>
            <a:blip r:embed="rId6"/>
            <a:stretch>
              <a:fillRect l="-56247" t="-14326" r="-85041" b="-108188"/>
            </a:stretch>
          </a:blipFill>
        </p:spPr>
      </p:sp>
      <p:sp>
        <p:nvSpPr>
          <p:cNvPr name="TextBox 8" id="8"/>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Swap function declaration: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Freeform 7" id="7"/>
          <p:cNvSpPr/>
          <p:nvPr/>
        </p:nvSpPr>
        <p:spPr>
          <a:xfrm flipH="false" flipV="false" rot="0">
            <a:off x="1351685" y="2093631"/>
            <a:ext cx="10914353" cy="7067773"/>
          </a:xfrm>
          <a:custGeom>
            <a:avLst/>
            <a:gdLst/>
            <a:ahLst/>
            <a:cxnLst/>
            <a:rect r="r" b="b" t="t" l="l"/>
            <a:pathLst>
              <a:path h="7067773" w="10914353">
                <a:moveTo>
                  <a:pt x="0" y="0"/>
                </a:moveTo>
                <a:lnTo>
                  <a:pt x="10914353" y="0"/>
                </a:lnTo>
                <a:lnTo>
                  <a:pt x="10914353" y="7067774"/>
                </a:lnTo>
                <a:lnTo>
                  <a:pt x="0" y="7067774"/>
                </a:lnTo>
                <a:lnTo>
                  <a:pt x="0" y="0"/>
                </a:lnTo>
                <a:close/>
              </a:path>
            </a:pathLst>
          </a:custGeom>
          <a:blipFill>
            <a:blip r:embed="rId6"/>
            <a:stretch>
              <a:fillRect l="-47907" t="-11889" r="-57602" b="-86458"/>
            </a:stretch>
          </a:blipFill>
        </p:spPr>
      </p:sp>
      <p:sp>
        <p:nvSpPr>
          <p:cNvPr name="TextBox 8" id="8"/>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Swap function declaration: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Freeform 7" id="7"/>
          <p:cNvSpPr/>
          <p:nvPr/>
        </p:nvSpPr>
        <p:spPr>
          <a:xfrm flipH="false" flipV="false" rot="0">
            <a:off x="1351685" y="2205131"/>
            <a:ext cx="9826691" cy="7126701"/>
          </a:xfrm>
          <a:custGeom>
            <a:avLst/>
            <a:gdLst/>
            <a:ahLst/>
            <a:cxnLst/>
            <a:rect r="r" b="b" t="t" l="l"/>
            <a:pathLst>
              <a:path h="7126701" w="9826691">
                <a:moveTo>
                  <a:pt x="0" y="0"/>
                </a:moveTo>
                <a:lnTo>
                  <a:pt x="9826691" y="0"/>
                </a:lnTo>
                <a:lnTo>
                  <a:pt x="9826691" y="7126701"/>
                </a:lnTo>
                <a:lnTo>
                  <a:pt x="0" y="7126701"/>
                </a:lnTo>
                <a:lnTo>
                  <a:pt x="0" y="0"/>
                </a:lnTo>
                <a:close/>
              </a:path>
            </a:pathLst>
          </a:custGeom>
          <a:blipFill>
            <a:blip r:embed="rId6"/>
            <a:stretch>
              <a:fillRect l="-52844" t="-12214" r="-67294" b="-77498"/>
            </a:stretch>
          </a:blipFill>
        </p:spPr>
      </p:sp>
      <p:sp>
        <p:nvSpPr>
          <p:cNvPr name="TextBox 8" id="8"/>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Swap function declaration: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Freeform 7" id="7"/>
          <p:cNvSpPr/>
          <p:nvPr/>
        </p:nvSpPr>
        <p:spPr>
          <a:xfrm flipH="false" flipV="false" rot="0">
            <a:off x="1351685" y="2405793"/>
            <a:ext cx="11016222" cy="5151564"/>
          </a:xfrm>
          <a:custGeom>
            <a:avLst/>
            <a:gdLst/>
            <a:ahLst/>
            <a:cxnLst/>
            <a:rect r="r" b="b" t="t" l="l"/>
            <a:pathLst>
              <a:path h="5151564" w="11016222">
                <a:moveTo>
                  <a:pt x="0" y="0"/>
                </a:moveTo>
                <a:lnTo>
                  <a:pt x="11016222" y="0"/>
                </a:lnTo>
                <a:lnTo>
                  <a:pt x="11016222" y="5151564"/>
                </a:lnTo>
                <a:lnTo>
                  <a:pt x="0" y="5151564"/>
                </a:lnTo>
                <a:lnTo>
                  <a:pt x="0" y="0"/>
                </a:lnTo>
                <a:close/>
              </a:path>
            </a:pathLst>
          </a:custGeom>
          <a:blipFill>
            <a:blip r:embed="rId6"/>
            <a:stretch>
              <a:fillRect l="-75643" t="-120204" r="-145031" b="-208382"/>
            </a:stretch>
          </a:blipFill>
        </p:spPr>
      </p:sp>
      <p:sp>
        <p:nvSpPr>
          <p:cNvPr name="TextBox 8" id="8"/>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Sort function declaration: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Freeform 7" id="7"/>
          <p:cNvSpPr/>
          <p:nvPr/>
        </p:nvSpPr>
        <p:spPr>
          <a:xfrm flipH="false" flipV="false" rot="0">
            <a:off x="1351685" y="2518113"/>
            <a:ext cx="11971646" cy="4527472"/>
          </a:xfrm>
          <a:custGeom>
            <a:avLst/>
            <a:gdLst/>
            <a:ahLst/>
            <a:cxnLst/>
            <a:rect r="r" b="b" t="t" l="l"/>
            <a:pathLst>
              <a:path h="4527472" w="11971646">
                <a:moveTo>
                  <a:pt x="0" y="0"/>
                </a:moveTo>
                <a:lnTo>
                  <a:pt x="11971645" y="0"/>
                </a:lnTo>
                <a:lnTo>
                  <a:pt x="11971645" y="4527471"/>
                </a:lnTo>
                <a:lnTo>
                  <a:pt x="0" y="4527471"/>
                </a:lnTo>
                <a:lnTo>
                  <a:pt x="0" y="0"/>
                </a:lnTo>
                <a:close/>
              </a:path>
            </a:pathLst>
          </a:custGeom>
          <a:blipFill>
            <a:blip r:embed="rId6"/>
            <a:stretch>
              <a:fillRect l="-68487" t="-47657" r="-120154" b="-329364"/>
            </a:stretch>
          </a:blipFill>
        </p:spPr>
      </p:sp>
      <p:sp>
        <p:nvSpPr>
          <p:cNvPr name="TextBox 8" id="8"/>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Sort function declaration: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Freeform 7" id="7"/>
          <p:cNvSpPr/>
          <p:nvPr/>
        </p:nvSpPr>
        <p:spPr>
          <a:xfrm flipH="false" flipV="false" rot="0">
            <a:off x="1351685" y="2410853"/>
            <a:ext cx="11907947" cy="6176511"/>
          </a:xfrm>
          <a:custGeom>
            <a:avLst/>
            <a:gdLst/>
            <a:ahLst/>
            <a:cxnLst/>
            <a:rect r="r" b="b" t="t" l="l"/>
            <a:pathLst>
              <a:path h="6176511" w="11907947">
                <a:moveTo>
                  <a:pt x="0" y="0"/>
                </a:moveTo>
                <a:lnTo>
                  <a:pt x="11907947" y="0"/>
                </a:lnTo>
                <a:lnTo>
                  <a:pt x="11907947" y="6176512"/>
                </a:lnTo>
                <a:lnTo>
                  <a:pt x="0" y="6176512"/>
                </a:lnTo>
                <a:lnTo>
                  <a:pt x="0" y="0"/>
                </a:lnTo>
                <a:close/>
              </a:path>
            </a:pathLst>
          </a:custGeom>
          <a:blipFill>
            <a:blip r:embed="rId6"/>
            <a:stretch>
              <a:fillRect l="-57350" t="-37946" r="-87213" b="-156744"/>
            </a:stretch>
          </a:blipFill>
        </p:spPr>
      </p:sp>
      <p:sp>
        <p:nvSpPr>
          <p:cNvPr name="TextBox 8" id="8"/>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Sort function declaration:</a:t>
            </a:r>
          </a:p>
        </p:txBody>
      </p:sp>
      <p:grpSp>
        <p:nvGrpSpPr>
          <p:cNvPr name="Group 9" id="9"/>
          <p:cNvGrpSpPr/>
          <p:nvPr/>
        </p:nvGrpSpPr>
        <p:grpSpPr>
          <a:xfrm rot="0">
            <a:off x="4959668" y="8239125"/>
            <a:ext cx="1341120" cy="194310"/>
            <a:chOff x="0" y="0"/>
            <a:chExt cx="1788160" cy="259080"/>
          </a:xfrm>
        </p:grpSpPr>
        <p:sp>
          <p:nvSpPr>
            <p:cNvPr name="Freeform 10" id="10"/>
            <p:cNvSpPr/>
            <p:nvPr/>
          </p:nvSpPr>
          <p:spPr>
            <a:xfrm flipH="false" flipV="false" rot="0">
              <a:off x="49530" y="46990"/>
              <a:ext cx="1691640" cy="163830"/>
            </a:xfrm>
            <a:custGeom>
              <a:avLst/>
              <a:gdLst/>
              <a:ahLst/>
              <a:cxnLst/>
              <a:rect r="r" b="b" t="t" l="l"/>
              <a:pathLst>
                <a:path h="163830" w="1691640">
                  <a:moveTo>
                    <a:pt x="39370" y="11430"/>
                  </a:moveTo>
                  <a:cubicBezTo>
                    <a:pt x="1276350" y="10160"/>
                    <a:pt x="1507490" y="0"/>
                    <a:pt x="1605280" y="38100"/>
                  </a:cubicBezTo>
                  <a:cubicBezTo>
                    <a:pt x="1648460" y="54610"/>
                    <a:pt x="1684020" y="82550"/>
                    <a:pt x="1687830" y="105410"/>
                  </a:cubicBezTo>
                  <a:cubicBezTo>
                    <a:pt x="1691640" y="121920"/>
                    <a:pt x="1671320" y="149860"/>
                    <a:pt x="1658620" y="157480"/>
                  </a:cubicBezTo>
                  <a:cubicBezTo>
                    <a:pt x="1649730" y="163830"/>
                    <a:pt x="1637030" y="162560"/>
                    <a:pt x="1626870" y="160020"/>
                  </a:cubicBezTo>
                  <a:cubicBezTo>
                    <a:pt x="1616710" y="157480"/>
                    <a:pt x="1606550" y="152400"/>
                    <a:pt x="1600200" y="143510"/>
                  </a:cubicBezTo>
                  <a:cubicBezTo>
                    <a:pt x="1592580" y="133350"/>
                    <a:pt x="1587500" y="110490"/>
                    <a:pt x="1591310" y="97790"/>
                  </a:cubicBezTo>
                  <a:cubicBezTo>
                    <a:pt x="1595120" y="85090"/>
                    <a:pt x="1611630" y="68580"/>
                    <a:pt x="1624330" y="64770"/>
                  </a:cubicBezTo>
                  <a:cubicBezTo>
                    <a:pt x="1637030" y="60960"/>
                    <a:pt x="1658620" y="64770"/>
                    <a:pt x="1668780" y="73660"/>
                  </a:cubicBezTo>
                  <a:cubicBezTo>
                    <a:pt x="1678940" y="82550"/>
                    <a:pt x="1687830" y="102870"/>
                    <a:pt x="1687830" y="115570"/>
                  </a:cubicBezTo>
                  <a:cubicBezTo>
                    <a:pt x="1687830" y="125730"/>
                    <a:pt x="1682750" y="137160"/>
                    <a:pt x="1675130" y="144780"/>
                  </a:cubicBezTo>
                  <a:cubicBezTo>
                    <a:pt x="1666240" y="153670"/>
                    <a:pt x="1645920" y="162560"/>
                    <a:pt x="1631950" y="161290"/>
                  </a:cubicBezTo>
                  <a:cubicBezTo>
                    <a:pt x="1617980" y="160020"/>
                    <a:pt x="1615440" y="142240"/>
                    <a:pt x="1593850" y="134620"/>
                  </a:cubicBezTo>
                  <a:cubicBezTo>
                    <a:pt x="1520190" y="107950"/>
                    <a:pt x="1219200" y="99060"/>
                    <a:pt x="1061720" y="90170"/>
                  </a:cubicBezTo>
                  <a:cubicBezTo>
                    <a:pt x="934720" y="82550"/>
                    <a:pt x="852170" y="81280"/>
                    <a:pt x="718820" y="80010"/>
                  </a:cubicBezTo>
                  <a:cubicBezTo>
                    <a:pt x="529590" y="78740"/>
                    <a:pt x="110490" y="128270"/>
                    <a:pt x="31750" y="88900"/>
                  </a:cubicBezTo>
                  <a:cubicBezTo>
                    <a:pt x="10160" y="78740"/>
                    <a:pt x="2540" y="59690"/>
                    <a:pt x="1270" y="46990"/>
                  </a:cubicBezTo>
                  <a:cubicBezTo>
                    <a:pt x="0" y="38100"/>
                    <a:pt x="6350" y="27940"/>
                    <a:pt x="12700" y="21590"/>
                  </a:cubicBezTo>
                  <a:cubicBezTo>
                    <a:pt x="19050" y="15240"/>
                    <a:pt x="39370" y="11430"/>
                    <a:pt x="39370" y="11430"/>
                  </a:cubicBezTo>
                </a:path>
              </a:pathLst>
            </a:custGeom>
            <a:solidFill>
              <a:srgbClr val="E7191F"/>
            </a:solidFill>
            <a:ln cap="sq">
              <a:noFill/>
              <a:prstDash val="solid"/>
              <a:miter/>
            </a:ln>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Freeform 7" id="7"/>
          <p:cNvSpPr/>
          <p:nvPr/>
        </p:nvSpPr>
        <p:spPr>
          <a:xfrm flipH="false" flipV="false" rot="0">
            <a:off x="1351685" y="2523898"/>
            <a:ext cx="11821721" cy="6160619"/>
          </a:xfrm>
          <a:custGeom>
            <a:avLst/>
            <a:gdLst/>
            <a:ahLst/>
            <a:cxnLst/>
            <a:rect r="r" b="b" t="t" l="l"/>
            <a:pathLst>
              <a:path h="6160619" w="11821721">
                <a:moveTo>
                  <a:pt x="0" y="0"/>
                </a:moveTo>
                <a:lnTo>
                  <a:pt x="11821721" y="0"/>
                </a:lnTo>
                <a:lnTo>
                  <a:pt x="11821721" y="6160620"/>
                </a:lnTo>
                <a:lnTo>
                  <a:pt x="0" y="6160620"/>
                </a:lnTo>
                <a:lnTo>
                  <a:pt x="0" y="0"/>
                </a:lnTo>
                <a:close/>
              </a:path>
            </a:pathLst>
          </a:custGeom>
          <a:blipFill>
            <a:blip r:embed="rId6"/>
            <a:stretch>
              <a:fillRect l="-71464" t="-28702" r="-127971" b="-230417"/>
            </a:stretch>
          </a:blipFill>
        </p:spPr>
      </p:sp>
      <p:sp>
        <p:nvSpPr>
          <p:cNvPr name="TextBox 8" id="8"/>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Sort function declaration: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910019" y="2652246"/>
            <a:ext cx="7736102" cy="6498409"/>
            <a:chOff x="0" y="0"/>
            <a:chExt cx="2037492" cy="1711515"/>
          </a:xfrm>
        </p:grpSpPr>
        <p:sp>
          <p:nvSpPr>
            <p:cNvPr name="Freeform 3" id="3"/>
            <p:cNvSpPr/>
            <p:nvPr/>
          </p:nvSpPr>
          <p:spPr>
            <a:xfrm flipH="false" flipV="false" rot="0">
              <a:off x="0" y="0"/>
              <a:ext cx="2037492" cy="1711515"/>
            </a:xfrm>
            <a:custGeom>
              <a:avLst/>
              <a:gdLst/>
              <a:ahLst/>
              <a:cxnLst/>
              <a:rect r="r" b="b" t="t" l="l"/>
              <a:pathLst>
                <a:path h="1711515" w="2037492">
                  <a:moveTo>
                    <a:pt x="51038" y="0"/>
                  </a:moveTo>
                  <a:lnTo>
                    <a:pt x="1986454" y="0"/>
                  </a:lnTo>
                  <a:cubicBezTo>
                    <a:pt x="1999990" y="0"/>
                    <a:pt x="2012972" y="5377"/>
                    <a:pt x="2022543" y="14949"/>
                  </a:cubicBezTo>
                  <a:cubicBezTo>
                    <a:pt x="2032115" y="24520"/>
                    <a:pt x="2037492" y="37502"/>
                    <a:pt x="2037492" y="51038"/>
                  </a:cubicBezTo>
                  <a:lnTo>
                    <a:pt x="2037492" y="1660477"/>
                  </a:lnTo>
                  <a:cubicBezTo>
                    <a:pt x="2037492" y="1674013"/>
                    <a:pt x="2032115" y="1686995"/>
                    <a:pt x="2022543" y="1696567"/>
                  </a:cubicBezTo>
                  <a:cubicBezTo>
                    <a:pt x="2012972" y="1706138"/>
                    <a:pt x="1999990" y="1711515"/>
                    <a:pt x="1986454" y="1711515"/>
                  </a:cubicBezTo>
                  <a:lnTo>
                    <a:pt x="51038" y="1711515"/>
                  </a:lnTo>
                  <a:cubicBezTo>
                    <a:pt x="37502" y="1711515"/>
                    <a:pt x="24520" y="1706138"/>
                    <a:pt x="14949" y="1696567"/>
                  </a:cubicBezTo>
                  <a:cubicBezTo>
                    <a:pt x="5377" y="1686995"/>
                    <a:pt x="0" y="1674013"/>
                    <a:pt x="0" y="1660477"/>
                  </a:cubicBezTo>
                  <a:lnTo>
                    <a:pt x="0" y="51038"/>
                  </a:lnTo>
                  <a:cubicBezTo>
                    <a:pt x="0" y="37502"/>
                    <a:pt x="5377" y="24520"/>
                    <a:pt x="14949" y="14949"/>
                  </a:cubicBezTo>
                  <a:cubicBezTo>
                    <a:pt x="24520" y="5377"/>
                    <a:pt x="37502" y="0"/>
                    <a:pt x="51038" y="0"/>
                  </a:cubicBezTo>
                  <a:close/>
                </a:path>
              </a:pathLst>
            </a:custGeom>
            <a:solidFill>
              <a:srgbClr val="DCC3AC"/>
            </a:solidFill>
          </p:spPr>
        </p:sp>
        <p:sp>
          <p:nvSpPr>
            <p:cNvPr name="TextBox 4" id="4"/>
            <p:cNvSpPr txBox="true"/>
            <p:nvPr/>
          </p:nvSpPr>
          <p:spPr>
            <a:xfrm>
              <a:off x="0" y="-38100"/>
              <a:ext cx="2037492" cy="174961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067879">
            <a:off x="7214421" y="7979879"/>
            <a:ext cx="1862214" cy="2349797"/>
          </a:xfrm>
          <a:custGeom>
            <a:avLst/>
            <a:gdLst/>
            <a:ahLst/>
            <a:cxnLst/>
            <a:rect r="r" b="b" t="t" l="l"/>
            <a:pathLst>
              <a:path h="2349797" w="1862214">
                <a:moveTo>
                  <a:pt x="0" y="0"/>
                </a:moveTo>
                <a:lnTo>
                  <a:pt x="1862214" y="0"/>
                </a:lnTo>
                <a:lnTo>
                  <a:pt x="1862214" y="2349797"/>
                </a:lnTo>
                <a:lnTo>
                  <a:pt x="0" y="2349797"/>
                </a:lnTo>
                <a:lnTo>
                  <a:pt x="0" y="0"/>
                </a:lnTo>
                <a:close/>
              </a:path>
            </a:pathLst>
          </a:custGeom>
          <a:blipFill>
            <a:blip r:embed="rId2"/>
            <a:stretch>
              <a:fillRect l="0" t="0" r="0" b="0"/>
            </a:stretch>
          </a:blipFill>
        </p:spPr>
      </p:sp>
      <p:sp>
        <p:nvSpPr>
          <p:cNvPr name="Freeform 6" id="6"/>
          <p:cNvSpPr/>
          <p:nvPr/>
        </p:nvSpPr>
        <p:spPr>
          <a:xfrm flipH="false" flipV="false" rot="-4063775">
            <a:off x="610468" y="1961335"/>
            <a:ext cx="1806132" cy="1934278"/>
          </a:xfrm>
          <a:custGeom>
            <a:avLst/>
            <a:gdLst/>
            <a:ahLst/>
            <a:cxnLst/>
            <a:rect r="r" b="b" t="t" l="l"/>
            <a:pathLst>
              <a:path h="1934278" w="1806132">
                <a:moveTo>
                  <a:pt x="0" y="0"/>
                </a:moveTo>
                <a:lnTo>
                  <a:pt x="1806132" y="0"/>
                </a:lnTo>
                <a:lnTo>
                  <a:pt x="1806132" y="1934278"/>
                </a:lnTo>
                <a:lnTo>
                  <a:pt x="0" y="1934278"/>
                </a:lnTo>
                <a:lnTo>
                  <a:pt x="0" y="0"/>
                </a:lnTo>
                <a:close/>
              </a:path>
            </a:pathLst>
          </a:custGeom>
          <a:blipFill>
            <a:blip r:embed="rId3"/>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672794" y="3567328"/>
            <a:ext cx="5093048" cy="4382807"/>
          </a:xfrm>
          <a:prstGeom prst="rect">
            <a:avLst/>
          </a:prstGeom>
        </p:spPr>
        <p:txBody>
          <a:bodyPr anchor="t" rtlCol="false" tIns="0" lIns="0" bIns="0" rIns="0">
            <a:spAutoFit/>
          </a:bodyPr>
          <a:lstStyle/>
          <a:p>
            <a:pPr marL="486322" indent="-243161" lvl="1">
              <a:lnSpc>
                <a:spcPts val="3153"/>
              </a:lnSpc>
              <a:buFont typeface="Arial"/>
              <a:buChar char="•"/>
            </a:pPr>
            <a:r>
              <a:rPr lang="en-US" sz="2252">
                <a:solidFill>
                  <a:srgbClr val="000000"/>
                </a:solidFill>
                <a:latin typeface="Quicksand Bold"/>
              </a:rPr>
              <a:t> Introduction</a:t>
            </a:r>
          </a:p>
          <a:p>
            <a:pPr marL="486322" indent="-243161" lvl="1">
              <a:lnSpc>
                <a:spcPts val="3153"/>
              </a:lnSpc>
              <a:buFont typeface="Arial"/>
              <a:buChar char="•"/>
            </a:pPr>
            <a:r>
              <a:rPr lang="en-US" sz="2252">
                <a:solidFill>
                  <a:srgbClr val="000000"/>
                </a:solidFill>
                <a:latin typeface="Quicksand Bold"/>
              </a:rPr>
              <a:t> Sort Methods</a:t>
            </a:r>
          </a:p>
          <a:p>
            <a:pPr marL="486322" indent="-243161" lvl="1">
              <a:lnSpc>
                <a:spcPts val="3153"/>
              </a:lnSpc>
              <a:buFont typeface="Arial"/>
              <a:buChar char="•"/>
            </a:pPr>
            <a:r>
              <a:rPr lang="en-US" sz="2252">
                <a:solidFill>
                  <a:srgbClr val="000000"/>
                </a:solidFill>
                <a:latin typeface="Quicksand Bold"/>
              </a:rPr>
              <a:t> Why Sorting Algorithms Matter</a:t>
            </a:r>
          </a:p>
          <a:p>
            <a:pPr marL="486322" indent="-243161" lvl="1">
              <a:lnSpc>
                <a:spcPts val="3153"/>
              </a:lnSpc>
              <a:buFont typeface="Arial"/>
              <a:buChar char="•"/>
            </a:pPr>
            <a:r>
              <a:rPr lang="en-US" sz="2252">
                <a:solidFill>
                  <a:srgbClr val="000000"/>
                </a:solidFill>
                <a:latin typeface="Quicksand Bold"/>
              </a:rPr>
              <a:t> Bubble Sort</a:t>
            </a:r>
          </a:p>
          <a:p>
            <a:pPr marL="486322" indent="-243161" lvl="1">
              <a:lnSpc>
                <a:spcPts val="3153"/>
              </a:lnSpc>
              <a:buFont typeface="Arial"/>
              <a:buChar char="•"/>
            </a:pPr>
            <a:r>
              <a:rPr lang="en-US" sz="2252">
                <a:solidFill>
                  <a:srgbClr val="000000"/>
                </a:solidFill>
                <a:latin typeface="Quicksand Bold"/>
              </a:rPr>
              <a:t> Insertion Sort</a:t>
            </a:r>
          </a:p>
          <a:p>
            <a:pPr marL="486322" indent="-243161" lvl="1">
              <a:lnSpc>
                <a:spcPts val="3153"/>
              </a:lnSpc>
              <a:buFont typeface="Arial"/>
              <a:buChar char="•"/>
            </a:pPr>
            <a:r>
              <a:rPr lang="en-US" sz="2252">
                <a:solidFill>
                  <a:srgbClr val="000000"/>
                </a:solidFill>
                <a:latin typeface="Quicksand Bold"/>
              </a:rPr>
              <a:t> Selection Sort</a:t>
            </a:r>
          </a:p>
          <a:p>
            <a:pPr marL="486322" indent="-243161" lvl="1">
              <a:lnSpc>
                <a:spcPts val="3153"/>
              </a:lnSpc>
              <a:buFont typeface="Arial"/>
              <a:buChar char="•"/>
            </a:pPr>
            <a:r>
              <a:rPr lang="en-US" sz="2252">
                <a:solidFill>
                  <a:srgbClr val="000000"/>
                </a:solidFill>
                <a:latin typeface="Quicksand Bold"/>
              </a:rPr>
              <a:t> Merge Sort</a:t>
            </a:r>
          </a:p>
          <a:p>
            <a:pPr marL="486322" indent="-243161" lvl="1">
              <a:lnSpc>
                <a:spcPts val="3153"/>
              </a:lnSpc>
              <a:buFont typeface="Arial"/>
              <a:buChar char="•"/>
            </a:pPr>
            <a:r>
              <a:rPr lang="en-US" sz="2252">
                <a:solidFill>
                  <a:srgbClr val="000000"/>
                </a:solidFill>
                <a:latin typeface="Quicksand Bold"/>
              </a:rPr>
              <a:t> Quicksort</a:t>
            </a:r>
          </a:p>
          <a:p>
            <a:pPr marL="486322" indent="-243161" lvl="1">
              <a:lnSpc>
                <a:spcPts val="3153"/>
              </a:lnSpc>
              <a:buFont typeface="Arial"/>
              <a:buChar char="•"/>
            </a:pPr>
            <a:r>
              <a:rPr lang="en-US" sz="2252">
                <a:solidFill>
                  <a:srgbClr val="000000"/>
                </a:solidFill>
                <a:latin typeface="Quicksand Bold"/>
              </a:rPr>
              <a:t> Performance Comparison</a:t>
            </a:r>
          </a:p>
          <a:p>
            <a:pPr marL="486322" indent="-243161" lvl="1">
              <a:lnSpc>
                <a:spcPts val="3153"/>
              </a:lnSpc>
              <a:buFont typeface="Arial"/>
              <a:buChar char="•"/>
            </a:pPr>
            <a:r>
              <a:rPr lang="en-US" sz="2252">
                <a:solidFill>
                  <a:srgbClr val="000000"/>
                </a:solidFill>
                <a:latin typeface="Quicksand Bold"/>
              </a:rPr>
              <a:t> Best Practices</a:t>
            </a:r>
          </a:p>
          <a:p>
            <a:pPr marL="486322" indent="-243161" lvl="1">
              <a:lnSpc>
                <a:spcPts val="3153"/>
              </a:lnSpc>
              <a:buFont typeface="Arial"/>
              <a:buChar char="•"/>
            </a:pPr>
            <a:r>
              <a:rPr lang="en-US" sz="2252">
                <a:solidFill>
                  <a:srgbClr val="000000"/>
                </a:solidFill>
                <a:latin typeface="Quicksand Bold"/>
              </a:rPr>
              <a:t> Conclusion</a:t>
            </a:r>
          </a:p>
        </p:txBody>
      </p:sp>
      <p:sp>
        <p:nvSpPr>
          <p:cNvPr name="TextBox 10" id="10"/>
          <p:cNvSpPr txBox="true"/>
          <p:nvPr/>
        </p:nvSpPr>
        <p:spPr>
          <a:xfrm rot="0">
            <a:off x="1028700" y="788107"/>
            <a:ext cx="6509501" cy="910577"/>
          </a:xfrm>
          <a:prstGeom prst="rect">
            <a:avLst/>
          </a:prstGeom>
        </p:spPr>
        <p:txBody>
          <a:bodyPr anchor="t" rtlCol="false" tIns="0" lIns="0" bIns="0" rIns="0">
            <a:spAutoFit/>
          </a:bodyPr>
          <a:lstStyle/>
          <a:p>
            <a:pPr>
              <a:lnSpc>
                <a:spcPts val="7560"/>
              </a:lnSpc>
            </a:pPr>
            <a:r>
              <a:rPr lang="en-US" sz="5400" u="sng">
                <a:solidFill>
                  <a:srgbClr val="000000"/>
                </a:solidFill>
                <a:latin typeface="Paytone One"/>
              </a:rPr>
              <a:t>Table of contents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Freeform 7" id="7"/>
          <p:cNvSpPr/>
          <p:nvPr/>
        </p:nvSpPr>
        <p:spPr>
          <a:xfrm flipH="false" flipV="false" rot="0">
            <a:off x="1351685" y="2231629"/>
            <a:ext cx="14245216" cy="6417588"/>
          </a:xfrm>
          <a:custGeom>
            <a:avLst/>
            <a:gdLst/>
            <a:ahLst/>
            <a:cxnLst/>
            <a:rect r="r" b="b" t="t" l="l"/>
            <a:pathLst>
              <a:path h="6417588" w="14245216">
                <a:moveTo>
                  <a:pt x="0" y="0"/>
                </a:moveTo>
                <a:lnTo>
                  <a:pt x="14245216" y="0"/>
                </a:lnTo>
                <a:lnTo>
                  <a:pt x="14245216" y="6417588"/>
                </a:lnTo>
                <a:lnTo>
                  <a:pt x="0" y="6417588"/>
                </a:lnTo>
                <a:lnTo>
                  <a:pt x="0" y="0"/>
                </a:lnTo>
                <a:close/>
              </a:path>
            </a:pathLst>
          </a:custGeom>
          <a:blipFill>
            <a:blip r:embed="rId6"/>
            <a:stretch>
              <a:fillRect l="-40727" t="-20401" r="-38243" b="-127889"/>
            </a:stretch>
          </a:blipFill>
        </p:spPr>
      </p:sp>
      <p:sp>
        <p:nvSpPr>
          <p:cNvPr name="TextBox 8" id="8"/>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Sort function declaration:</a:t>
            </a:r>
          </a:p>
        </p:txBody>
      </p:sp>
      <p:grpSp>
        <p:nvGrpSpPr>
          <p:cNvPr name="Group 9" id="9"/>
          <p:cNvGrpSpPr/>
          <p:nvPr/>
        </p:nvGrpSpPr>
        <p:grpSpPr>
          <a:xfrm rot="0">
            <a:off x="5093970" y="8345805"/>
            <a:ext cx="1699260" cy="188595"/>
            <a:chOff x="0" y="0"/>
            <a:chExt cx="2265680" cy="251460"/>
          </a:xfrm>
        </p:grpSpPr>
        <p:sp>
          <p:nvSpPr>
            <p:cNvPr name="Freeform 10" id="10"/>
            <p:cNvSpPr/>
            <p:nvPr/>
          </p:nvSpPr>
          <p:spPr>
            <a:xfrm flipH="false" flipV="false" rot="0">
              <a:off x="45720" y="50800"/>
              <a:ext cx="2169160" cy="151130"/>
            </a:xfrm>
            <a:custGeom>
              <a:avLst/>
              <a:gdLst/>
              <a:ahLst/>
              <a:cxnLst/>
              <a:rect r="r" b="b" t="t" l="l"/>
              <a:pathLst>
                <a:path h="151130" w="2169160">
                  <a:moveTo>
                    <a:pt x="46990" y="0"/>
                  </a:moveTo>
                  <a:cubicBezTo>
                    <a:pt x="643890" y="12700"/>
                    <a:pt x="740410" y="34290"/>
                    <a:pt x="900430" y="40640"/>
                  </a:cubicBezTo>
                  <a:cubicBezTo>
                    <a:pt x="1153160" y="52070"/>
                    <a:pt x="1673860" y="46990"/>
                    <a:pt x="1882140" y="39370"/>
                  </a:cubicBezTo>
                  <a:cubicBezTo>
                    <a:pt x="1979930" y="35560"/>
                    <a:pt x="2061210" y="6350"/>
                    <a:pt x="2096770" y="24130"/>
                  </a:cubicBezTo>
                  <a:cubicBezTo>
                    <a:pt x="2114550" y="33020"/>
                    <a:pt x="2122170" y="68580"/>
                    <a:pt x="2123440" y="67310"/>
                  </a:cubicBezTo>
                  <a:cubicBezTo>
                    <a:pt x="2124710" y="67310"/>
                    <a:pt x="2114550" y="49530"/>
                    <a:pt x="2117090" y="46990"/>
                  </a:cubicBezTo>
                  <a:cubicBezTo>
                    <a:pt x="2120900" y="43180"/>
                    <a:pt x="2139950" y="49530"/>
                    <a:pt x="2148840" y="57150"/>
                  </a:cubicBezTo>
                  <a:cubicBezTo>
                    <a:pt x="2159000" y="66040"/>
                    <a:pt x="2169160" y="87630"/>
                    <a:pt x="2169160" y="101600"/>
                  </a:cubicBezTo>
                  <a:cubicBezTo>
                    <a:pt x="2169160" y="113030"/>
                    <a:pt x="2162810" y="124460"/>
                    <a:pt x="2156460" y="132080"/>
                  </a:cubicBezTo>
                  <a:cubicBezTo>
                    <a:pt x="2150110" y="139700"/>
                    <a:pt x="2139950" y="147320"/>
                    <a:pt x="2128520" y="148590"/>
                  </a:cubicBezTo>
                  <a:cubicBezTo>
                    <a:pt x="2115820" y="149860"/>
                    <a:pt x="2091690" y="144780"/>
                    <a:pt x="2081530" y="135890"/>
                  </a:cubicBezTo>
                  <a:cubicBezTo>
                    <a:pt x="2072640" y="129540"/>
                    <a:pt x="2067560" y="116840"/>
                    <a:pt x="2066290" y="106680"/>
                  </a:cubicBezTo>
                  <a:cubicBezTo>
                    <a:pt x="2065020" y="96520"/>
                    <a:pt x="2065020" y="82550"/>
                    <a:pt x="2071370" y="73660"/>
                  </a:cubicBezTo>
                  <a:cubicBezTo>
                    <a:pt x="2078990" y="62230"/>
                    <a:pt x="2098040" y="48260"/>
                    <a:pt x="2112010" y="46990"/>
                  </a:cubicBezTo>
                  <a:cubicBezTo>
                    <a:pt x="2125980" y="45720"/>
                    <a:pt x="2147570" y="55880"/>
                    <a:pt x="2156460" y="64770"/>
                  </a:cubicBezTo>
                  <a:cubicBezTo>
                    <a:pt x="2164080" y="72390"/>
                    <a:pt x="2169160" y="83820"/>
                    <a:pt x="2169160" y="95250"/>
                  </a:cubicBezTo>
                  <a:cubicBezTo>
                    <a:pt x="2169160" y="109220"/>
                    <a:pt x="2159000" y="130810"/>
                    <a:pt x="2148840" y="139700"/>
                  </a:cubicBezTo>
                  <a:cubicBezTo>
                    <a:pt x="2139950" y="147320"/>
                    <a:pt x="2129790" y="151130"/>
                    <a:pt x="2117090" y="149860"/>
                  </a:cubicBezTo>
                  <a:cubicBezTo>
                    <a:pt x="2095500" y="147320"/>
                    <a:pt x="2030730" y="104140"/>
                    <a:pt x="2033270" y="96520"/>
                  </a:cubicBezTo>
                  <a:cubicBezTo>
                    <a:pt x="2034540" y="90170"/>
                    <a:pt x="2094230" y="91440"/>
                    <a:pt x="2096770" y="97790"/>
                  </a:cubicBezTo>
                  <a:cubicBezTo>
                    <a:pt x="2098040" y="102870"/>
                    <a:pt x="2080260" y="120650"/>
                    <a:pt x="2058670" y="128270"/>
                  </a:cubicBezTo>
                  <a:cubicBezTo>
                    <a:pt x="2002790" y="148590"/>
                    <a:pt x="1850390" y="137160"/>
                    <a:pt x="1709420" y="138430"/>
                  </a:cubicBezTo>
                  <a:cubicBezTo>
                    <a:pt x="1489710" y="140970"/>
                    <a:pt x="1083310" y="146050"/>
                    <a:pt x="871220" y="133350"/>
                  </a:cubicBezTo>
                  <a:cubicBezTo>
                    <a:pt x="740410" y="125730"/>
                    <a:pt x="669290" y="104140"/>
                    <a:pt x="556260" y="97790"/>
                  </a:cubicBezTo>
                  <a:cubicBezTo>
                    <a:pt x="424180" y="90170"/>
                    <a:pt x="215900" y="101600"/>
                    <a:pt x="125730" y="97790"/>
                  </a:cubicBezTo>
                  <a:cubicBezTo>
                    <a:pt x="85090" y="96520"/>
                    <a:pt x="57150" y="97790"/>
                    <a:pt x="36830" y="90170"/>
                  </a:cubicBezTo>
                  <a:cubicBezTo>
                    <a:pt x="24130" y="86360"/>
                    <a:pt x="15240" y="81280"/>
                    <a:pt x="10160" y="72390"/>
                  </a:cubicBezTo>
                  <a:cubicBezTo>
                    <a:pt x="3810" y="62230"/>
                    <a:pt x="0" y="40640"/>
                    <a:pt x="5080" y="29210"/>
                  </a:cubicBezTo>
                  <a:cubicBezTo>
                    <a:pt x="11430" y="16510"/>
                    <a:pt x="46990" y="0"/>
                    <a:pt x="46990" y="0"/>
                  </a:cubicBezTo>
                </a:path>
              </a:pathLst>
            </a:custGeom>
            <a:solidFill>
              <a:srgbClr val="E7191F"/>
            </a:solidFill>
            <a:ln cap="sq">
              <a:noFill/>
              <a:prstDash val="solid"/>
              <a:miter/>
            </a:ln>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Freeform 7" id="7"/>
          <p:cNvSpPr/>
          <p:nvPr/>
        </p:nvSpPr>
        <p:spPr>
          <a:xfrm flipH="false" flipV="false" rot="0">
            <a:off x="1351685" y="2331367"/>
            <a:ext cx="12122339" cy="5656622"/>
          </a:xfrm>
          <a:custGeom>
            <a:avLst/>
            <a:gdLst/>
            <a:ahLst/>
            <a:cxnLst/>
            <a:rect r="r" b="b" t="t" l="l"/>
            <a:pathLst>
              <a:path h="5656622" w="12122339">
                <a:moveTo>
                  <a:pt x="0" y="0"/>
                </a:moveTo>
                <a:lnTo>
                  <a:pt x="12122338" y="0"/>
                </a:lnTo>
                <a:lnTo>
                  <a:pt x="12122338" y="5656621"/>
                </a:lnTo>
                <a:lnTo>
                  <a:pt x="0" y="5656621"/>
                </a:lnTo>
                <a:lnTo>
                  <a:pt x="0" y="0"/>
                </a:lnTo>
                <a:close/>
              </a:path>
            </a:pathLst>
          </a:custGeom>
          <a:blipFill>
            <a:blip r:embed="rId6"/>
            <a:stretch>
              <a:fillRect l="-74436" t="-142418" r="-133866" b="-170521"/>
            </a:stretch>
          </a:blipFill>
        </p:spPr>
      </p:sp>
      <p:sp>
        <p:nvSpPr>
          <p:cNvPr name="TextBox 8" id="8"/>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Sort function declaration:</a:t>
            </a:r>
          </a:p>
        </p:txBody>
      </p:sp>
      <p:sp>
        <p:nvSpPr>
          <p:cNvPr name="TextBox 9" id="9"/>
          <p:cNvSpPr txBox="true"/>
          <p:nvPr/>
        </p:nvSpPr>
        <p:spPr>
          <a:xfrm rot="0">
            <a:off x="4143627" y="8071806"/>
            <a:ext cx="9463345" cy="837028"/>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Last step, the swap function inside our last for loop before we</a:t>
            </a:r>
          </a:p>
          <a:p>
            <a:pPr>
              <a:lnSpc>
                <a:spcPts val="3317"/>
              </a:lnSpc>
            </a:pPr>
            <a:r>
              <a:rPr lang="en-US" sz="2369">
                <a:solidFill>
                  <a:srgbClr val="000000"/>
                </a:solidFill>
                <a:latin typeface="Quicksand Bold"/>
              </a:rPr>
              <a:t>closed our bubbleSort() function!</a:t>
            </a:r>
          </a:p>
        </p:txBody>
      </p:sp>
      <p:grpSp>
        <p:nvGrpSpPr>
          <p:cNvPr name="Group 10" id="10"/>
          <p:cNvGrpSpPr/>
          <p:nvPr/>
        </p:nvGrpSpPr>
        <p:grpSpPr>
          <a:xfrm rot="0">
            <a:off x="2406015" y="7034212"/>
            <a:ext cx="799148" cy="912495"/>
            <a:chOff x="0" y="0"/>
            <a:chExt cx="1065530" cy="1216660"/>
          </a:xfrm>
        </p:grpSpPr>
        <p:sp>
          <p:nvSpPr>
            <p:cNvPr name="Freeform 11" id="11"/>
            <p:cNvSpPr/>
            <p:nvPr/>
          </p:nvSpPr>
          <p:spPr>
            <a:xfrm flipH="false" flipV="false" rot="0">
              <a:off x="45720" y="40640"/>
              <a:ext cx="975360" cy="1131570"/>
            </a:xfrm>
            <a:custGeom>
              <a:avLst/>
              <a:gdLst/>
              <a:ahLst/>
              <a:cxnLst/>
              <a:rect r="r" b="b" t="t" l="l"/>
              <a:pathLst>
                <a:path h="1131570" w="975360">
                  <a:moveTo>
                    <a:pt x="480060" y="100330"/>
                  </a:moveTo>
                  <a:cubicBezTo>
                    <a:pt x="273050" y="123190"/>
                    <a:pt x="276860" y="191770"/>
                    <a:pt x="254000" y="242570"/>
                  </a:cubicBezTo>
                  <a:cubicBezTo>
                    <a:pt x="226060" y="304800"/>
                    <a:pt x="173990" y="375920"/>
                    <a:pt x="148590" y="445770"/>
                  </a:cubicBezTo>
                  <a:cubicBezTo>
                    <a:pt x="124460" y="513080"/>
                    <a:pt x="111760" y="581660"/>
                    <a:pt x="101600" y="652780"/>
                  </a:cubicBezTo>
                  <a:cubicBezTo>
                    <a:pt x="91440" y="726440"/>
                    <a:pt x="85090" y="833120"/>
                    <a:pt x="91440" y="881380"/>
                  </a:cubicBezTo>
                  <a:cubicBezTo>
                    <a:pt x="93980" y="904240"/>
                    <a:pt x="96520" y="918210"/>
                    <a:pt x="106680" y="932180"/>
                  </a:cubicBezTo>
                  <a:cubicBezTo>
                    <a:pt x="119380" y="948690"/>
                    <a:pt x="140970" y="958850"/>
                    <a:pt x="165100" y="972820"/>
                  </a:cubicBezTo>
                  <a:cubicBezTo>
                    <a:pt x="200660" y="991870"/>
                    <a:pt x="255270" y="1019810"/>
                    <a:pt x="302260" y="1029970"/>
                  </a:cubicBezTo>
                  <a:cubicBezTo>
                    <a:pt x="347980" y="1040130"/>
                    <a:pt x="406400" y="1043940"/>
                    <a:pt x="441960" y="1036320"/>
                  </a:cubicBezTo>
                  <a:cubicBezTo>
                    <a:pt x="466090" y="1031240"/>
                    <a:pt x="474980" y="1022350"/>
                    <a:pt x="497840" y="1005840"/>
                  </a:cubicBezTo>
                  <a:cubicBezTo>
                    <a:pt x="548640" y="969010"/>
                    <a:pt x="661670" y="862330"/>
                    <a:pt x="712470" y="796290"/>
                  </a:cubicBezTo>
                  <a:cubicBezTo>
                    <a:pt x="748030" y="749300"/>
                    <a:pt x="763270" y="713740"/>
                    <a:pt x="787400" y="662940"/>
                  </a:cubicBezTo>
                  <a:cubicBezTo>
                    <a:pt x="816610" y="601980"/>
                    <a:pt x="853440" y="520700"/>
                    <a:pt x="867410" y="450850"/>
                  </a:cubicBezTo>
                  <a:cubicBezTo>
                    <a:pt x="880110" y="387350"/>
                    <a:pt x="889000" y="299720"/>
                    <a:pt x="875030" y="264160"/>
                  </a:cubicBezTo>
                  <a:cubicBezTo>
                    <a:pt x="868680" y="246380"/>
                    <a:pt x="858520" y="242570"/>
                    <a:pt x="843280" y="231140"/>
                  </a:cubicBezTo>
                  <a:cubicBezTo>
                    <a:pt x="815340" y="210820"/>
                    <a:pt x="765810" y="185420"/>
                    <a:pt x="713740" y="167640"/>
                  </a:cubicBezTo>
                  <a:cubicBezTo>
                    <a:pt x="643890" y="144780"/>
                    <a:pt x="501650" y="143510"/>
                    <a:pt x="459740" y="119380"/>
                  </a:cubicBezTo>
                  <a:cubicBezTo>
                    <a:pt x="441960" y="109220"/>
                    <a:pt x="433070" y="97790"/>
                    <a:pt x="430530" y="85090"/>
                  </a:cubicBezTo>
                  <a:cubicBezTo>
                    <a:pt x="427990" y="72390"/>
                    <a:pt x="433070" y="50800"/>
                    <a:pt x="441960" y="41910"/>
                  </a:cubicBezTo>
                  <a:cubicBezTo>
                    <a:pt x="450850" y="33020"/>
                    <a:pt x="471170" y="25400"/>
                    <a:pt x="483870" y="27940"/>
                  </a:cubicBezTo>
                  <a:cubicBezTo>
                    <a:pt x="499110" y="31750"/>
                    <a:pt x="521970" y="53340"/>
                    <a:pt x="524510" y="68580"/>
                  </a:cubicBezTo>
                  <a:cubicBezTo>
                    <a:pt x="527050" y="81280"/>
                    <a:pt x="518160" y="101600"/>
                    <a:pt x="508000" y="110490"/>
                  </a:cubicBezTo>
                  <a:cubicBezTo>
                    <a:pt x="497840" y="119380"/>
                    <a:pt x="477520" y="124460"/>
                    <a:pt x="464820" y="120650"/>
                  </a:cubicBezTo>
                  <a:cubicBezTo>
                    <a:pt x="452120" y="116840"/>
                    <a:pt x="435610" y="102870"/>
                    <a:pt x="431800" y="90170"/>
                  </a:cubicBezTo>
                  <a:cubicBezTo>
                    <a:pt x="427990" y="74930"/>
                    <a:pt x="435610" y="45720"/>
                    <a:pt x="449580" y="35560"/>
                  </a:cubicBezTo>
                  <a:cubicBezTo>
                    <a:pt x="464820" y="24130"/>
                    <a:pt x="494030" y="29210"/>
                    <a:pt x="525780" y="31750"/>
                  </a:cubicBezTo>
                  <a:cubicBezTo>
                    <a:pt x="580390" y="36830"/>
                    <a:pt x="680720" y="58420"/>
                    <a:pt x="746760" y="83820"/>
                  </a:cubicBezTo>
                  <a:cubicBezTo>
                    <a:pt x="806450" y="106680"/>
                    <a:pt x="876300" y="144780"/>
                    <a:pt x="908050" y="168910"/>
                  </a:cubicBezTo>
                  <a:cubicBezTo>
                    <a:pt x="923290" y="180340"/>
                    <a:pt x="929640" y="187960"/>
                    <a:pt x="938530" y="201930"/>
                  </a:cubicBezTo>
                  <a:cubicBezTo>
                    <a:pt x="951230" y="222250"/>
                    <a:pt x="963930" y="251460"/>
                    <a:pt x="969010" y="283210"/>
                  </a:cubicBezTo>
                  <a:cubicBezTo>
                    <a:pt x="975360" y="325120"/>
                    <a:pt x="971550" y="372110"/>
                    <a:pt x="960120" y="430530"/>
                  </a:cubicBezTo>
                  <a:cubicBezTo>
                    <a:pt x="941070" y="519430"/>
                    <a:pt x="878840" y="678180"/>
                    <a:pt x="839470" y="760730"/>
                  </a:cubicBezTo>
                  <a:cubicBezTo>
                    <a:pt x="814070" y="814070"/>
                    <a:pt x="787400" y="853440"/>
                    <a:pt x="763270" y="885190"/>
                  </a:cubicBezTo>
                  <a:cubicBezTo>
                    <a:pt x="746760" y="906780"/>
                    <a:pt x="737870" y="914400"/>
                    <a:pt x="715010" y="935990"/>
                  </a:cubicBezTo>
                  <a:cubicBezTo>
                    <a:pt x="673100" y="975360"/>
                    <a:pt x="572770" y="1070610"/>
                    <a:pt x="520700" y="1099820"/>
                  </a:cubicBezTo>
                  <a:cubicBezTo>
                    <a:pt x="491490" y="1116330"/>
                    <a:pt x="477520" y="1121410"/>
                    <a:pt x="447040" y="1125220"/>
                  </a:cubicBezTo>
                  <a:cubicBezTo>
                    <a:pt x="402590" y="1131570"/>
                    <a:pt x="332740" y="1126490"/>
                    <a:pt x="278130" y="1113790"/>
                  </a:cubicBezTo>
                  <a:cubicBezTo>
                    <a:pt x="222250" y="1101090"/>
                    <a:pt x="160020" y="1074420"/>
                    <a:pt x="114300" y="1047750"/>
                  </a:cubicBezTo>
                  <a:cubicBezTo>
                    <a:pt x="76200" y="1024890"/>
                    <a:pt x="36830" y="994410"/>
                    <a:pt x="20320" y="970280"/>
                  </a:cubicBezTo>
                  <a:cubicBezTo>
                    <a:pt x="10160" y="955040"/>
                    <a:pt x="7620" y="946150"/>
                    <a:pt x="5080" y="927100"/>
                  </a:cubicBezTo>
                  <a:cubicBezTo>
                    <a:pt x="0" y="891540"/>
                    <a:pt x="5080" y="828040"/>
                    <a:pt x="8890" y="769620"/>
                  </a:cubicBezTo>
                  <a:cubicBezTo>
                    <a:pt x="13970" y="695960"/>
                    <a:pt x="25400" y="585470"/>
                    <a:pt x="38100" y="519430"/>
                  </a:cubicBezTo>
                  <a:cubicBezTo>
                    <a:pt x="46990" y="474980"/>
                    <a:pt x="53340" y="457200"/>
                    <a:pt x="69850" y="410210"/>
                  </a:cubicBezTo>
                  <a:cubicBezTo>
                    <a:pt x="102870" y="320040"/>
                    <a:pt x="181610" y="73660"/>
                    <a:pt x="237490" y="26670"/>
                  </a:cubicBezTo>
                  <a:cubicBezTo>
                    <a:pt x="261620" y="7620"/>
                    <a:pt x="279400" y="13970"/>
                    <a:pt x="308610" y="10160"/>
                  </a:cubicBezTo>
                  <a:cubicBezTo>
                    <a:pt x="355600" y="5080"/>
                    <a:pt x="457200" y="0"/>
                    <a:pt x="490220" y="10160"/>
                  </a:cubicBezTo>
                  <a:cubicBezTo>
                    <a:pt x="504190" y="15240"/>
                    <a:pt x="511810" y="20320"/>
                    <a:pt x="516890" y="29210"/>
                  </a:cubicBezTo>
                  <a:cubicBezTo>
                    <a:pt x="521970" y="36830"/>
                    <a:pt x="525780" y="49530"/>
                    <a:pt x="524510" y="59690"/>
                  </a:cubicBezTo>
                  <a:cubicBezTo>
                    <a:pt x="523240" y="69850"/>
                    <a:pt x="516890" y="82550"/>
                    <a:pt x="509270" y="88900"/>
                  </a:cubicBezTo>
                  <a:cubicBezTo>
                    <a:pt x="501650" y="95250"/>
                    <a:pt x="480060" y="100330"/>
                    <a:pt x="480060" y="100330"/>
                  </a:cubicBezTo>
                </a:path>
              </a:pathLst>
            </a:custGeom>
            <a:solidFill>
              <a:srgbClr val="E7191F"/>
            </a:solidFill>
            <a:ln cap="sq">
              <a:noFill/>
              <a:prstDash val="solid"/>
              <a:miter/>
            </a:ln>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Freeform 7" id="7"/>
          <p:cNvSpPr/>
          <p:nvPr/>
        </p:nvSpPr>
        <p:spPr>
          <a:xfrm flipH="false" flipV="false" rot="0">
            <a:off x="1351685" y="2965916"/>
            <a:ext cx="6169603" cy="6924683"/>
          </a:xfrm>
          <a:custGeom>
            <a:avLst/>
            <a:gdLst/>
            <a:ahLst/>
            <a:cxnLst/>
            <a:rect r="r" b="b" t="t" l="l"/>
            <a:pathLst>
              <a:path h="6924683" w="6169603">
                <a:moveTo>
                  <a:pt x="0" y="0"/>
                </a:moveTo>
                <a:lnTo>
                  <a:pt x="6169602" y="0"/>
                </a:lnTo>
                <a:lnTo>
                  <a:pt x="6169602" y="6924683"/>
                </a:lnTo>
                <a:lnTo>
                  <a:pt x="0" y="6924683"/>
                </a:lnTo>
                <a:lnTo>
                  <a:pt x="0" y="0"/>
                </a:lnTo>
                <a:close/>
              </a:path>
            </a:pathLst>
          </a:custGeom>
          <a:blipFill>
            <a:blip r:embed="rId6"/>
            <a:stretch>
              <a:fillRect l="-84045" t="-16792" r="-170542" b="-80659"/>
            </a:stretch>
          </a:blipFill>
        </p:spPr>
      </p:sp>
      <p:sp>
        <p:nvSpPr>
          <p:cNvPr name="TextBox 8" id="8"/>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Completion:</a:t>
            </a:r>
          </a:p>
        </p:txBody>
      </p:sp>
      <p:sp>
        <p:nvSpPr>
          <p:cNvPr name="TextBox 9" id="9"/>
          <p:cNvSpPr txBox="true"/>
          <p:nvPr/>
        </p:nvSpPr>
        <p:spPr>
          <a:xfrm rot="0">
            <a:off x="1351685" y="1967395"/>
            <a:ext cx="9463345" cy="837028"/>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Finally, if written correctly, your whole code should look something like below:</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Freeform 7" id="7"/>
          <p:cNvSpPr/>
          <p:nvPr/>
        </p:nvSpPr>
        <p:spPr>
          <a:xfrm flipH="false" flipV="false" rot="0">
            <a:off x="1351685" y="3021099"/>
            <a:ext cx="12842453" cy="4894846"/>
          </a:xfrm>
          <a:custGeom>
            <a:avLst/>
            <a:gdLst/>
            <a:ahLst/>
            <a:cxnLst/>
            <a:rect r="r" b="b" t="t" l="l"/>
            <a:pathLst>
              <a:path h="4894846" w="12842453">
                <a:moveTo>
                  <a:pt x="0" y="0"/>
                </a:moveTo>
                <a:lnTo>
                  <a:pt x="12842453" y="0"/>
                </a:lnTo>
                <a:lnTo>
                  <a:pt x="12842453" y="4894846"/>
                </a:lnTo>
                <a:lnTo>
                  <a:pt x="0" y="4894846"/>
                </a:lnTo>
                <a:lnTo>
                  <a:pt x="0" y="0"/>
                </a:lnTo>
                <a:close/>
              </a:path>
            </a:pathLst>
          </a:custGeom>
          <a:blipFill>
            <a:blip r:embed="rId6"/>
            <a:stretch>
              <a:fillRect l="-34511" t="-133156" r="-74493" b="-109568"/>
            </a:stretch>
          </a:blipFill>
        </p:spPr>
      </p:sp>
      <p:sp>
        <p:nvSpPr>
          <p:cNvPr name="TextBox 8" id="8"/>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Compilation:</a:t>
            </a:r>
          </a:p>
        </p:txBody>
      </p:sp>
      <p:sp>
        <p:nvSpPr>
          <p:cNvPr name="TextBox 9" id="9"/>
          <p:cNvSpPr txBox="true"/>
          <p:nvPr/>
        </p:nvSpPr>
        <p:spPr>
          <a:xfrm rot="0">
            <a:off x="1351685" y="1967395"/>
            <a:ext cx="9463345" cy="416997"/>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Let magic discloses: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Freeform 7" id="7"/>
          <p:cNvSpPr/>
          <p:nvPr/>
        </p:nvSpPr>
        <p:spPr>
          <a:xfrm flipH="false" flipV="false" rot="0">
            <a:off x="1351685" y="3021099"/>
            <a:ext cx="12842453" cy="4894846"/>
          </a:xfrm>
          <a:custGeom>
            <a:avLst/>
            <a:gdLst/>
            <a:ahLst/>
            <a:cxnLst/>
            <a:rect r="r" b="b" t="t" l="l"/>
            <a:pathLst>
              <a:path h="4894846" w="12842453">
                <a:moveTo>
                  <a:pt x="0" y="0"/>
                </a:moveTo>
                <a:lnTo>
                  <a:pt x="12842453" y="0"/>
                </a:lnTo>
                <a:lnTo>
                  <a:pt x="12842453" y="4894846"/>
                </a:lnTo>
                <a:lnTo>
                  <a:pt x="0" y="4894846"/>
                </a:lnTo>
                <a:lnTo>
                  <a:pt x="0" y="0"/>
                </a:lnTo>
                <a:close/>
              </a:path>
            </a:pathLst>
          </a:custGeom>
          <a:blipFill>
            <a:blip r:embed="rId6"/>
            <a:stretch>
              <a:fillRect l="-34511" t="-133156" r="-74493" b="-109568"/>
            </a:stretch>
          </a:blipFill>
        </p:spPr>
      </p:sp>
      <p:sp>
        <p:nvSpPr>
          <p:cNvPr name="TextBox 8" id="8"/>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Compilation:</a:t>
            </a:r>
          </a:p>
        </p:txBody>
      </p:sp>
      <p:sp>
        <p:nvSpPr>
          <p:cNvPr name="TextBox 9" id="9"/>
          <p:cNvSpPr txBox="true"/>
          <p:nvPr/>
        </p:nvSpPr>
        <p:spPr>
          <a:xfrm rot="0">
            <a:off x="1351685" y="1967395"/>
            <a:ext cx="9463345" cy="416997"/>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Let magic discloses: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Freeform 7" id="7"/>
          <p:cNvSpPr/>
          <p:nvPr/>
        </p:nvSpPr>
        <p:spPr>
          <a:xfrm flipH="false" flipV="false" rot="0">
            <a:off x="1351685" y="2911480"/>
            <a:ext cx="8652079" cy="6346820"/>
          </a:xfrm>
          <a:custGeom>
            <a:avLst/>
            <a:gdLst/>
            <a:ahLst/>
            <a:cxnLst/>
            <a:rect r="r" b="b" t="t" l="l"/>
            <a:pathLst>
              <a:path h="6346820" w="8652079">
                <a:moveTo>
                  <a:pt x="0" y="0"/>
                </a:moveTo>
                <a:lnTo>
                  <a:pt x="8652079" y="0"/>
                </a:lnTo>
                <a:lnTo>
                  <a:pt x="8652079" y="6346820"/>
                </a:lnTo>
                <a:lnTo>
                  <a:pt x="0" y="6346820"/>
                </a:lnTo>
                <a:lnTo>
                  <a:pt x="0" y="0"/>
                </a:lnTo>
                <a:close/>
              </a:path>
            </a:pathLst>
          </a:custGeom>
          <a:blipFill>
            <a:blip r:embed="rId6"/>
            <a:stretch>
              <a:fillRect l="-47026" t="-76515" r="-126290" b="-56352"/>
            </a:stretch>
          </a:blipFill>
        </p:spPr>
      </p:sp>
      <p:sp>
        <p:nvSpPr>
          <p:cNvPr name="TextBox 8" id="8"/>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Compilation:</a:t>
            </a:r>
          </a:p>
        </p:txBody>
      </p:sp>
      <p:sp>
        <p:nvSpPr>
          <p:cNvPr name="TextBox 9" id="9"/>
          <p:cNvSpPr txBox="true"/>
          <p:nvPr/>
        </p:nvSpPr>
        <p:spPr>
          <a:xfrm rot="0">
            <a:off x="1351685" y="1967395"/>
            <a:ext cx="9463345" cy="416997"/>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Let magic discloses: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Freeform 7" id="7"/>
          <p:cNvSpPr/>
          <p:nvPr/>
        </p:nvSpPr>
        <p:spPr>
          <a:xfrm flipH="false" flipV="false" rot="0">
            <a:off x="1351685" y="2911480"/>
            <a:ext cx="8652079" cy="6346820"/>
          </a:xfrm>
          <a:custGeom>
            <a:avLst/>
            <a:gdLst/>
            <a:ahLst/>
            <a:cxnLst/>
            <a:rect r="r" b="b" t="t" l="l"/>
            <a:pathLst>
              <a:path h="6346820" w="8652079">
                <a:moveTo>
                  <a:pt x="0" y="0"/>
                </a:moveTo>
                <a:lnTo>
                  <a:pt x="8652079" y="0"/>
                </a:lnTo>
                <a:lnTo>
                  <a:pt x="8652079" y="6346820"/>
                </a:lnTo>
                <a:lnTo>
                  <a:pt x="0" y="6346820"/>
                </a:lnTo>
                <a:lnTo>
                  <a:pt x="0" y="0"/>
                </a:lnTo>
                <a:close/>
              </a:path>
            </a:pathLst>
          </a:custGeom>
          <a:blipFill>
            <a:blip r:embed="rId6"/>
            <a:stretch>
              <a:fillRect l="-47026" t="-76515" r="-126290" b="-56352"/>
            </a:stretch>
          </a:blipFill>
        </p:spPr>
      </p:sp>
      <p:sp>
        <p:nvSpPr>
          <p:cNvPr name="TextBox 8" id="8"/>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Compilation:</a:t>
            </a:r>
          </a:p>
        </p:txBody>
      </p:sp>
      <p:sp>
        <p:nvSpPr>
          <p:cNvPr name="TextBox 9" id="9"/>
          <p:cNvSpPr txBox="true"/>
          <p:nvPr/>
        </p:nvSpPr>
        <p:spPr>
          <a:xfrm rot="0">
            <a:off x="1351685" y="1967395"/>
            <a:ext cx="9463345" cy="416997"/>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Let magic discloses: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Freeform 7" id="7"/>
          <p:cNvSpPr/>
          <p:nvPr/>
        </p:nvSpPr>
        <p:spPr>
          <a:xfrm flipH="false" flipV="false" rot="0">
            <a:off x="1351685" y="2843457"/>
            <a:ext cx="9312096" cy="4899786"/>
          </a:xfrm>
          <a:custGeom>
            <a:avLst/>
            <a:gdLst/>
            <a:ahLst/>
            <a:cxnLst/>
            <a:rect r="r" b="b" t="t" l="l"/>
            <a:pathLst>
              <a:path h="4899786" w="9312096">
                <a:moveTo>
                  <a:pt x="0" y="0"/>
                </a:moveTo>
                <a:lnTo>
                  <a:pt x="9312095" y="0"/>
                </a:lnTo>
                <a:lnTo>
                  <a:pt x="9312095" y="4899786"/>
                </a:lnTo>
                <a:lnTo>
                  <a:pt x="0" y="4899786"/>
                </a:lnTo>
                <a:lnTo>
                  <a:pt x="0" y="0"/>
                </a:lnTo>
                <a:close/>
              </a:path>
            </a:pathLst>
          </a:custGeom>
          <a:blipFill>
            <a:blip r:embed="rId6"/>
            <a:stretch>
              <a:fillRect l="-44702" t="-113744" r="-121546" b="-102510"/>
            </a:stretch>
          </a:blipFill>
        </p:spPr>
      </p:sp>
      <p:sp>
        <p:nvSpPr>
          <p:cNvPr name="Freeform 8" id="8"/>
          <p:cNvSpPr/>
          <p:nvPr/>
        </p:nvSpPr>
        <p:spPr>
          <a:xfrm flipH="false" flipV="false" rot="0">
            <a:off x="6536100" y="5537126"/>
            <a:ext cx="5141724" cy="218523"/>
          </a:xfrm>
          <a:custGeom>
            <a:avLst/>
            <a:gdLst/>
            <a:ahLst/>
            <a:cxnLst/>
            <a:rect r="r" b="b" t="t" l="l"/>
            <a:pathLst>
              <a:path h="218523" w="5141724">
                <a:moveTo>
                  <a:pt x="0" y="0"/>
                </a:moveTo>
                <a:lnTo>
                  <a:pt x="5141725" y="0"/>
                </a:lnTo>
                <a:lnTo>
                  <a:pt x="5141725" y="218523"/>
                </a:lnTo>
                <a:lnTo>
                  <a:pt x="0" y="2185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Compilation:</a:t>
            </a:r>
          </a:p>
        </p:txBody>
      </p:sp>
      <p:sp>
        <p:nvSpPr>
          <p:cNvPr name="TextBox 10" id="10"/>
          <p:cNvSpPr txBox="true"/>
          <p:nvPr/>
        </p:nvSpPr>
        <p:spPr>
          <a:xfrm rot="0">
            <a:off x="1351685" y="1967395"/>
            <a:ext cx="9463345" cy="416997"/>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Let magic discloses:</a:t>
            </a:r>
          </a:p>
        </p:txBody>
      </p:sp>
      <p:sp>
        <p:nvSpPr>
          <p:cNvPr name="TextBox 11" id="11"/>
          <p:cNvSpPr txBox="true"/>
          <p:nvPr/>
        </p:nvSpPr>
        <p:spPr>
          <a:xfrm rot="0">
            <a:off x="12044048" y="5427543"/>
            <a:ext cx="6048821" cy="380540"/>
          </a:xfrm>
          <a:prstGeom prst="rect">
            <a:avLst/>
          </a:prstGeom>
        </p:spPr>
        <p:txBody>
          <a:bodyPr anchor="t" rtlCol="false" tIns="0" lIns="0" bIns="0" rIns="0">
            <a:spAutoFit/>
          </a:bodyPr>
          <a:lstStyle/>
          <a:p>
            <a:pPr algn="ctr">
              <a:lnSpc>
                <a:spcPts val="3175"/>
              </a:lnSpc>
              <a:spcBef>
                <a:spcPct val="0"/>
              </a:spcBef>
            </a:pPr>
            <a:r>
              <a:rPr lang="en-US" sz="2268">
                <a:solidFill>
                  <a:srgbClr val="000000"/>
                </a:solidFill>
                <a:latin typeface="Fira Code Bold"/>
              </a:rPr>
              <a:t>Sorted Array: 11 12 22 25 34 64 90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487538" y="11051494"/>
              <a:ext cx="3544976" cy="3617322"/>
            </a:xfrm>
            <a:custGeom>
              <a:avLst/>
              <a:gdLst/>
              <a:ahLst/>
              <a:cxnLst/>
              <a:rect r="r" b="b" t="t" l="l"/>
              <a:pathLst>
                <a:path h="3617322" w="3544976">
                  <a:moveTo>
                    <a:pt x="0" y="0"/>
                  </a:moveTo>
                  <a:lnTo>
                    <a:pt x="3544976" y="0"/>
                  </a:lnTo>
                  <a:lnTo>
                    <a:pt x="3544976" y="3617322"/>
                  </a:lnTo>
                  <a:lnTo>
                    <a:pt x="0" y="36173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7"/>
              <a:stretch>
                <a:fillRect l="0" t="0" r="0" b="0"/>
              </a:stretch>
            </a:blipFill>
          </p:spPr>
        </p:sp>
      </p:grpSp>
      <p:sp>
        <p:nvSpPr>
          <p:cNvPr name="Freeform 8" id="8"/>
          <p:cNvSpPr/>
          <p:nvPr/>
        </p:nvSpPr>
        <p:spPr>
          <a:xfrm flipH="false" flipV="false" rot="0">
            <a:off x="6287267" y="494202"/>
            <a:ext cx="1312799" cy="1312799"/>
          </a:xfrm>
          <a:custGeom>
            <a:avLst/>
            <a:gdLst/>
            <a:ahLst/>
            <a:cxnLst/>
            <a:rect r="r" b="b" t="t" l="l"/>
            <a:pathLst>
              <a:path h="1312799" w="1312799">
                <a:moveTo>
                  <a:pt x="0" y="0"/>
                </a:moveTo>
                <a:lnTo>
                  <a:pt x="1312799" y="0"/>
                </a:lnTo>
                <a:lnTo>
                  <a:pt x="1312799" y="1312799"/>
                </a:lnTo>
                <a:lnTo>
                  <a:pt x="0" y="1312799"/>
                </a:lnTo>
                <a:lnTo>
                  <a:pt x="0" y="0"/>
                </a:lnTo>
                <a:close/>
              </a:path>
            </a:pathLst>
          </a:custGeom>
          <a:blipFill>
            <a:blip r:embed="rId8"/>
            <a:stretch>
              <a:fillRect l="0" t="0" r="0" b="0"/>
            </a:stretch>
          </a:blipFill>
        </p:spPr>
      </p:sp>
      <p:sp>
        <p:nvSpPr>
          <p:cNvPr name="TextBox 9" id="9"/>
          <p:cNvSpPr txBox="true"/>
          <p:nvPr/>
        </p:nvSpPr>
        <p:spPr>
          <a:xfrm rot="0">
            <a:off x="1583158" y="788107"/>
            <a:ext cx="5901326"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5. Insertion sort</a:t>
            </a:r>
          </a:p>
        </p:txBody>
      </p:sp>
      <p:sp>
        <p:nvSpPr>
          <p:cNvPr name="TextBox 10" id="10"/>
          <p:cNvSpPr txBox="true"/>
          <p:nvPr/>
        </p:nvSpPr>
        <p:spPr>
          <a:xfrm rot="0">
            <a:off x="1882734" y="2080440"/>
            <a:ext cx="11659641" cy="2097121"/>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Insertion sort is another simple sorting algorithm that works by dividing the input list into two parts: a sorted portion and an unsorted portion. The sorted portion begins with only the first element, and the algorithm iterates through the remaining unsorted portion, inserting each element into its correct position within the sorted portion.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Freeform 7" id="7"/>
          <p:cNvSpPr/>
          <p:nvPr/>
        </p:nvSpPr>
        <p:spPr>
          <a:xfrm flipH="false" flipV="false" rot="0">
            <a:off x="1351685" y="2784443"/>
            <a:ext cx="7444052" cy="7049638"/>
          </a:xfrm>
          <a:custGeom>
            <a:avLst/>
            <a:gdLst/>
            <a:ahLst/>
            <a:cxnLst/>
            <a:rect r="r" b="b" t="t" l="l"/>
            <a:pathLst>
              <a:path h="7049638" w="7444052">
                <a:moveTo>
                  <a:pt x="0" y="0"/>
                </a:moveTo>
                <a:lnTo>
                  <a:pt x="7444052" y="0"/>
                </a:lnTo>
                <a:lnTo>
                  <a:pt x="7444052" y="7049638"/>
                </a:lnTo>
                <a:lnTo>
                  <a:pt x="0" y="7049638"/>
                </a:lnTo>
                <a:lnTo>
                  <a:pt x="0" y="0"/>
                </a:lnTo>
                <a:close/>
              </a:path>
            </a:pathLst>
          </a:custGeom>
          <a:blipFill>
            <a:blip r:embed="rId6"/>
            <a:stretch>
              <a:fillRect l="-41001" t="-12065" r="-151563" b="-81018"/>
            </a:stretch>
          </a:blipFill>
        </p:spPr>
      </p:sp>
      <p:sp>
        <p:nvSpPr>
          <p:cNvPr name="TextBox 8" id="8"/>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Function declaration:</a:t>
            </a:r>
          </a:p>
        </p:txBody>
      </p:sp>
      <p:sp>
        <p:nvSpPr>
          <p:cNvPr name="TextBox 9" id="9"/>
          <p:cNvSpPr txBox="true"/>
          <p:nvPr/>
        </p:nvSpPr>
        <p:spPr>
          <a:xfrm rot="0">
            <a:off x="1351685" y="1967395"/>
            <a:ext cx="9463345" cy="416997"/>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Let’s first by initializing our code below:</a:t>
            </a:r>
          </a:p>
        </p:txBody>
      </p:sp>
      <p:grpSp>
        <p:nvGrpSpPr>
          <p:cNvPr name="Group 10" id="10"/>
          <p:cNvGrpSpPr/>
          <p:nvPr/>
        </p:nvGrpSpPr>
        <p:grpSpPr>
          <a:xfrm rot="0">
            <a:off x="5767131" y="3559196"/>
            <a:ext cx="484474" cy="484474"/>
            <a:chOff x="0" y="0"/>
            <a:chExt cx="645965" cy="645965"/>
          </a:xfrm>
        </p:grpSpPr>
        <p:sp>
          <p:nvSpPr>
            <p:cNvPr name="Freeform 11" id="11"/>
            <p:cNvSpPr/>
            <p:nvPr/>
          </p:nvSpPr>
          <p:spPr>
            <a:xfrm flipH="false" flipV="false" rot="0">
              <a:off x="0" y="0"/>
              <a:ext cx="645965" cy="645965"/>
            </a:xfrm>
            <a:custGeom>
              <a:avLst/>
              <a:gdLst/>
              <a:ahLst/>
              <a:cxnLst/>
              <a:rect r="r" b="b" t="t" l="l"/>
              <a:pathLst>
                <a:path h="645965" w="645965">
                  <a:moveTo>
                    <a:pt x="0" y="0"/>
                  </a:moveTo>
                  <a:lnTo>
                    <a:pt x="645965" y="0"/>
                  </a:lnTo>
                  <a:lnTo>
                    <a:pt x="645965" y="645965"/>
                  </a:lnTo>
                  <a:lnTo>
                    <a:pt x="0" y="645965"/>
                  </a:lnTo>
                  <a:lnTo>
                    <a:pt x="0" y="0"/>
                  </a:lnTo>
                  <a:close/>
                </a:path>
              </a:pathLst>
            </a:custGeom>
            <a:blipFill>
              <a:blip r:embed="rId7"/>
              <a:stretch>
                <a:fillRect l="0" t="0" r="0" b="0"/>
              </a:stretch>
            </a:blipFill>
          </p:spPr>
        </p:sp>
        <p:sp>
          <p:nvSpPr>
            <p:cNvPr name="TextBox 12" id="12"/>
            <p:cNvSpPr txBox="true"/>
            <p:nvPr/>
          </p:nvSpPr>
          <p:spPr>
            <a:xfrm rot="0">
              <a:off x="233585" y="76125"/>
              <a:ext cx="178794" cy="446090"/>
            </a:xfrm>
            <a:prstGeom prst="rect">
              <a:avLst/>
            </a:prstGeom>
          </p:spPr>
          <p:txBody>
            <a:bodyPr anchor="t" rtlCol="false" tIns="0" lIns="0" bIns="0" rIns="0">
              <a:spAutoFit/>
            </a:bodyPr>
            <a:lstStyle/>
            <a:p>
              <a:pPr algn="ctr">
                <a:lnSpc>
                  <a:spcPts val="2805"/>
                </a:lnSpc>
              </a:pPr>
              <a:r>
                <a:rPr lang="en-US" sz="2004">
                  <a:solidFill>
                    <a:srgbClr val="000000"/>
                  </a:solidFill>
                  <a:latin typeface="Canva Sans Bold"/>
                </a:rPr>
                <a:t>1</a:t>
              </a:r>
            </a:p>
          </p:txBody>
        </p:sp>
      </p:grpSp>
      <p:grpSp>
        <p:nvGrpSpPr>
          <p:cNvPr name="Group 13" id="13"/>
          <p:cNvGrpSpPr/>
          <p:nvPr/>
        </p:nvGrpSpPr>
        <p:grpSpPr>
          <a:xfrm rot="0">
            <a:off x="9144000" y="2299969"/>
            <a:ext cx="484474" cy="484474"/>
            <a:chOff x="0" y="0"/>
            <a:chExt cx="645965" cy="645965"/>
          </a:xfrm>
        </p:grpSpPr>
        <p:sp>
          <p:nvSpPr>
            <p:cNvPr name="Freeform 14" id="14"/>
            <p:cNvSpPr/>
            <p:nvPr/>
          </p:nvSpPr>
          <p:spPr>
            <a:xfrm flipH="false" flipV="false" rot="0">
              <a:off x="0" y="0"/>
              <a:ext cx="645965" cy="645965"/>
            </a:xfrm>
            <a:custGeom>
              <a:avLst/>
              <a:gdLst/>
              <a:ahLst/>
              <a:cxnLst/>
              <a:rect r="r" b="b" t="t" l="l"/>
              <a:pathLst>
                <a:path h="645965" w="645965">
                  <a:moveTo>
                    <a:pt x="0" y="0"/>
                  </a:moveTo>
                  <a:lnTo>
                    <a:pt x="645965" y="0"/>
                  </a:lnTo>
                  <a:lnTo>
                    <a:pt x="645965" y="645965"/>
                  </a:lnTo>
                  <a:lnTo>
                    <a:pt x="0" y="645965"/>
                  </a:lnTo>
                  <a:lnTo>
                    <a:pt x="0" y="0"/>
                  </a:lnTo>
                  <a:close/>
                </a:path>
              </a:pathLst>
            </a:custGeom>
            <a:blipFill>
              <a:blip r:embed="rId7"/>
              <a:stretch>
                <a:fillRect l="0" t="0" r="0" b="0"/>
              </a:stretch>
            </a:blipFill>
          </p:spPr>
        </p:sp>
        <p:sp>
          <p:nvSpPr>
            <p:cNvPr name="TextBox 15" id="15"/>
            <p:cNvSpPr txBox="true"/>
            <p:nvPr/>
          </p:nvSpPr>
          <p:spPr>
            <a:xfrm rot="0">
              <a:off x="233585" y="76125"/>
              <a:ext cx="178794" cy="446090"/>
            </a:xfrm>
            <a:prstGeom prst="rect">
              <a:avLst/>
            </a:prstGeom>
          </p:spPr>
          <p:txBody>
            <a:bodyPr anchor="t" rtlCol="false" tIns="0" lIns="0" bIns="0" rIns="0">
              <a:spAutoFit/>
            </a:bodyPr>
            <a:lstStyle/>
            <a:p>
              <a:pPr algn="ctr">
                <a:lnSpc>
                  <a:spcPts val="2805"/>
                </a:lnSpc>
              </a:pPr>
              <a:r>
                <a:rPr lang="en-US" sz="2004">
                  <a:solidFill>
                    <a:srgbClr val="000000"/>
                  </a:solidFill>
                  <a:latin typeface="Canva Sans Bold"/>
                </a:rPr>
                <a:t>1</a:t>
              </a:r>
            </a:p>
          </p:txBody>
        </p:sp>
      </p:grpSp>
      <p:sp>
        <p:nvSpPr>
          <p:cNvPr name="TextBox 16" id="16"/>
          <p:cNvSpPr txBox="true"/>
          <p:nvPr/>
        </p:nvSpPr>
        <p:spPr>
          <a:xfrm rot="0">
            <a:off x="9240895" y="2933999"/>
            <a:ext cx="8342483" cy="4131236"/>
          </a:xfrm>
          <a:prstGeom prst="rect">
            <a:avLst/>
          </a:prstGeom>
        </p:spPr>
        <p:txBody>
          <a:bodyPr anchor="t" rtlCol="false" tIns="0" lIns="0" bIns="0" rIns="0">
            <a:spAutoFit/>
          </a:bodyPr>
          <a:lstStyle/>
          <a:p>
            <a:pPr>
              <a:lnSpc>
                <a:spcPts val="2244"/>
              </a:lnSpc>
            </a:pPr>
            <a:r>
              <a:rPr lang="en-US" sz="1602">
                <a:solidFill>
                  <a:srgbClr val="000000"/>
                </a:solidFill>
                <a:latin typeface="Fira Code"/>
              </a:rPr>
              <a:t>The </a:t>
            </a:r>
            <a:r>
              <a:rPr lang="en-US" sz="1602">
                <a:solidFill>
                  <a:srgbClr val="000000"/>
                </a:solidFill>
                <a:latin typeface="Fira Code Bold"/>
              </a:rPr>
              <a:t>insertionSort</a:t>
            </a:r>
            <a:r>
              <a:rPr lang="en-US" sz="1602">
                <a:solidFill>
                  <a:srgbClr val="000000"/>
                </a:solidFill>
                <a:latin typeface="Fira Code"/>
              </a:rPr>
              <a:t> function takes an array </a:t>
            </a:r>
            <a:r>
              <a:rPr lang="en-US" sz="1602">
                <a:solidFill>
                  <a:srgbClr val="000000"/>
                </a:solidFill>
                <a:latin typeface="Fira Code Bold"/>
              </a:rPr>
              <a:t>arr</a:t>
            </a:r>
            <a:r>
              <a:rPr lang="en-US" sz="1602">
                <a:solidFill>
                  <a:srgbClr val="000000"/>
                </a:solidFill>
                <a:latin typeface="Fira Code"/>
              </a:rPr>
              <a:t> and its size n as input and performs the Insertion Sort algorithm.</a:t>
            </a:r>
          </a:p>
          <a:p>
            <a:pPr>
              <a:lnSpc>
                <a:spcPts val="2244"/>
              </a:lnSpc>
            </a:pPr>
          </a:p>
          <a:p>
            <a:pPr>
              <a:lnSpc>
                <a:spcPts val="2244"/>
              </a:lnSpc>
            </a:pPr>
            <a:r>
              <a:rPr lang="en-US" sz="1602">
                <a:solidFill>
                  <a:srgbClr val="000000"/>
                </a:solidFill>
                <a:latin typeface="Fira Code"/>
              </a:rPr>
              <a:t>The algorithm starts with the second element (index 1) and iterates through the array. For each element, it stores the value in the key variable and initializes </a:t>
            </a:r>
            <a:r>
              <a:rPr lang="en-US" sz="1602">
                <a:solidFill>
                  <a:srgbClr val="000000"/>
                </a:solidFill>
                <a:latin typeface="Fira Code Bold"/>
              </a:rPr>
              <a:t>j</a:t>
            </a:r>
            <a:r>
              <a:rPr lang="en-US" sz="1602">
                <a:solidFill>
                  <a:srgbClr val="000000"/>
                </a:solidFill>
                <a:latin typeface="Fira Code"/>
              </a:rPr>
              <a:t> as the previous index (i - 1).</a:t>
            </a:r>
          </a:p>
          <a:p>
            <a:pPr>
              <a:lnSpc>
                <a:spcPts val="2244"/>
              </a:lnSpc>
            </a:pPr>
          </a:p>
          <a:p>
            <a:pPr>
              <a:lnSpc>
                <a:spcPts val="2244"/>
              </a:lnSpc>
            </a:pPr>
            <a:r>
              <a:rPr lang="en-US" sz="1602">
                <a:solidFill>
                  <a:srgbClr val="000000"/>
                </a:solidFill>
                <a:latin typeface="Fira Code"/>
              </a:rPr>
              <a:t>The function enters a while loop that continues until </a:t>
            </a:r>
            <a:r>
              <a:rPr lang="en-US" sz="1602">
                <a:solidFill>
                  <a:srgbClr val="000000"/>
                </a:solidFill>
                <a:latin typeface="Fira Code Bold"/>
              </a:rPr>
              <a:t>j</a:t>
            </a:r>
            <a:r>
              <a:rPr lang="en-US" sz="1602">
                <a:solidFill>
                  <a:srgbClr val="000000"/>
                </a:solidFill>
                <a:latin typeface="Fira Code"/>
              </a:rPr>
              <a:t> is greater than or equal to 0 and the element at position </a:t>
            </a:r>
            <a:r>
              <a:rPr lang="en-US" sz="1602">
                <a:solidFill>
                  <a:srgbClr val="000000"/>
                </a:solidFill>
                <a:latin typeface="Fira Code Bold"/>
              </a:rPr>
              <a:t>j</a:t>
            </a:r>
            <a:r>
              <a:rPr lang="en-US" sz="1602">
                <a:solidFill>
                  <a:srgbClr val="000000"/>
                </a:solidFill>
                <a:latin typeface="Fira Code"/>
              </a:rPr>
              <a:t> is greater than the </a:t>
            </a:r>
            <a:r>
              <a:rPr lang="en-US" sz="1602">
                <a:solidFill>
                  <a:srgbClr val="000000"/>
                </a:solidFill>
                <a:latin typeface="Fira Code Bold"/>
              </a:rPr>
              <a:t>key</a:t>
            </a:r>
            <a:r>
              <a:rPr lang="en-US" sz="1602">
                <a:solidFill>
                  <a:srgbClr val="000000"/>
                </a:solidFill>
                <a:latin typeface="Fira Code"/>
              </a:rPr>
              <a:t>. Inside the loop, it shifts the elements to the right, moving each element one position up, to make room for the </a:t>
            </a:r>
            <a:r>
              <a:rPr lang="en-US" sz="1602">
                <a:solidFill>
                  <a:srgbClr val="000000"/>
                </a:solidFill>
                <a:latin typeface="Fira Code Bold"/>
              </a:rPr>
              <a:t>key</a:t>
            </a:r>
            <a:r>
              <a:rPr lang="en-US" sz="1602">
                <a:solidFill>
                  <a:srgbClr val="000000"/>
                </a:solidFill>
                <a:latin typeface="Fira Code"/>
              </a:rPr>
              <a:t>.</a:t>
            </a:r>
          </a:p>
          <a:p>
            <a:pPr>
              <a:lnSpc>
                <a:spcPts val="2244"/>
              </a:lnSpc>
            </a:pPr>
          </a:p>
          <a:p>
            <a:pPr>
              <a:lnSpc>
                <a:spcPts val="2244"/>
              </a:lnSpc>
            </a:pPr>
            <a:r>
              <a:rPr lang="en-US" sz="1602">
                <a:solidFill>
                  <a:srgbClr val="000000"/>
                </a:solidFill>
                <a:latin typeface="Fira Code"/>
              </a:rPr>
              <a:t>Once the loop terminates, it means that the correct position for the </a:t>
            </a:r>
            <a:r>
              <a:rPr lang="en-US" sz="1602">
                <a:solidFill>
                  <a:srgbClr val="000000"/>
                </a:solidFill>
                <a:latin typeface="Fira Code Bold"/>
              </a:rPr>
              <a:t>key</a:t>
            </a:r>
            <a:r>
              <a:rPr lang="en-US" sz="1602">
                <a:solidFill>
                  <a:srgbClr val="000000"/>
                </a:solidFill>
                <a:latin typeface="Fira Code"/>
              </a:rPr>
              <a:t> has been found. It assigns the </a:t>
            </a:r>
            <a:r>
              <a:rPr lang="en-US" sz="1602">
                <a:solidFill>
                  <a:srgbClr val="000000"/>
                </a:solidFill>
                <a:latin typeface="Fira Code Bold"/>
              </a:rPr>
              <a:t>key</a:t>
            </a:r>
            <a:r>
              <a:rPr lang="en-US" sz="1602">
                <a:solidFill>
                  <a:srgbClr val="000000"/>
                </a:solidFill>
                <a:latin typeface="Fira Code"/>
              </a:rPr>
              <a:t> to the </a:t>
            </a:r>
            <a:r>
              <a:rPr lang="en-US" sz="1602">
                <a:solidFill>
                  <a:srgbClr val="000000"/>
                </a:solidFill>
                <a:latin typeface="Fira Code Bold"/>
              </a:rPr>
              <a:t>j</a:t>
            </a:r>
            <a:r>
              <a:rPr lang="en-US" sz="1602">
                <a:solidFill>
                  <a:srgbClr val="000000"/>
                </a:solidFill>
                <a:latin typeface="Fira Code"/>
              </a:rPr>
              <a:t> + 1 position, effectively inserting it into the sorted portion of the array.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173855" y="-2556703"/>
            <a:ext cx="19461855" cy="7890897"/>
          </a:xfrm>
          <a:custGeom>
            <a:avLst/>
            <a:gdLst/>
            <a:ahLst/>
            <a:cxnLst/>
            <a:rect r="r" b="b" t="t" l="l"/>
            <a:pathLst>
              <a:path h="7890897" w="19461855">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47957" y="2290380"/>
            <a:ext cx="11659641" cy="6297431"/>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Sorting algorithms play a crucial role in computer science and programming, including C++. Sorting is the process of arranging elements in a specific order, typically in ascending or descending order, to make data more accessible and easier to work with. </a:t>
            </a:r>
          </a:p>
          <a:p>
            <a:pPr>
              <a:lnSpc>
                <a:spcPts val="3317"/>
              </a:lnSpc>
            </a:pPr>
          </a:p>
          <a:p>
            <a:pPr>
              <a:lnSpc>
                <a:spcPts val="3317"/>
              </a:lnSpc>
            </a:pPr>
            <a:r>
              <a:rPr lang="en-US" sz="2369">
                <a:solidFill>
                  <a:srgbClr val="000000"/>
                </a:solidFill>
                <a:latin typeface="Quicksand Bold"/>
              </a:rPr>
              <a:t>It helps us in various tasks such as:</a:t>
            </a:r>
          </a:p>
          <a:p>
            <a:pPr>
              <a:lnSpc>
                <a:spcPts val="3317"/>
              </a:lnSpc>
            </a:pPr>
          </a:p>
          <a:p>
            <a:pPr marL="511560" indent="-255780" lvl="1">
              <a:lnSpc>
                <a:spcPts val="3317"/>
              </a:lnSpc>
              <a:buFont typeface="Arial"/>
              <a:buChar char="•"/>
            </a:pPr>
            <a:r>
              <a:rPr lang="en-US" sz="2369">
                <a:solidFill>
                  <a:srgbClr val="000000"/>
                </a:solidFill>
                <a:latin typeface="Quicksand Bold"/>
              </a:rPr>
              <a:t> Data Organization</a:t>
            </a:r>
          </a:p>
          <a:p>
            <a:pPr marL="511560" indent="-255780" lvl="1">
              <a:lnSpc>
                <a:spcPts val="3317"/>
              </a:lnSpc>
              <a:buFont typeface="Arial"/>
              <a:buChar char="•"/>
            </a:pPr>
            <a:r>
              <a:rPr lang="en-US" sz="2369">
                <a:solidFill>
                  <a:srgbClr val="000000"/>
                </a:solidFill>
                <a:latin typeface="Quicksand Bold"/>
              </a:rPr>
              <a:t> Search Efficiency</a:t>
            </a:r>
          </a:p>
          <a:p>
            <a:pPr marL="511560" indent="-255780" lvl="1">
              <a:lnSpc>
                <a:spcPts val="3317"/>
              </a:lnSpc>
              <a:buFont typeface="Arial"/>
              <a:buChar char="•"/>
            </a:pPr>
            <a:r>
              <a:rPr lang="en-US" sz="2369">
                <a:solidFill>
                  <a:srgbClr val="000000"/>
                </a:solidFill>
                <a:latin typeface="Quicksand Bold"/>
              </a:rPr>
              <a:t> Algorithm Performance</a:t>
            </a:r>
          </a:p>
          <a:p>
            <a:pPr marL="511560" indent="-255780" lvl="1">
              <a:lnSpc>
                <a:spcPts val="3317"/>
              </a:lnSpc>
              <a:buFont typeface="Arial"/>
              <a:buChar char="•"/>
            </a:pPr>
            <a:r>
              <a:rPr lang="en-US" sz="2369">
                <a:solidFill>
                  <a:srgbClr val="000000"/>
                </a:solidFill>
                <a:latin typeface="Quicksand Bold"/>
              </a:rPr>
              <a:t> Enhanced Readability</a:t>
            </a:r>
          </a:p>
          <a:p>
            <a:pPr marL="511560" indent="-255780" lvl="1">
              <a:lnSpc>
                <a:spcPts val="3317"/>
              </a:lnSpc>
              <a:buFont typeface="Arial"/>
              <a:buChar char="•"/>
            </a:pPr>
            <a:r>
              <a:rPr lang="en-US" sz="2369">
                <a:solidFill>
                  <a:srgbClr val="000000"/>
                </a:solidFill>
                <a:latin typeface="Quicksand Bold"/>
              </a:rPr>
              <a:t> Optimizing Memory Access</a:t>
            </a:r>
          </a:p>
          <a:p>
            <a:pPr marL="511560" indent="-255780" lvl="1">
              <a:lnSpc>
                <a:spcPts val="3317"/>
              </a:lnSpc>
              <a:buFont typeface="Arial"/>
              <a:buChar char="•"/>
            </a:pPr>
            <a:r>
              <a:rPr lang="en-US" sz="2369">
                <a:solidFill>
                  <a:srgbClr val="000000"/>
                </a:solidFill>
                <a:latin typeface="Quicksand Bold"/>
              </a:rPr>
              <a:t> Algorithm Learning</a:t>
            </a:r>
          </a:p>
          <a:p>
            <a:pPr marL="511560" indent="-255780" lvl="1">
              <a:lnSpc>
                <a:spcPts val="3317"/>
              </a:lnSpc>
              <a:buFont typeface="Arial"/>
              <a:buChar char="•"/>
            </a:pPr>
            <a:r>
              <a:rPr lang="en-US" sz="2369">
                <a:solidFill>
                  <a:srgbClr val="000000"/>
                </a:solidFill>
                <a:latin typeface="Quicksand Bold"/>
              </a:rPr>
              <a:t> Application in Various Fields</a:t>
            </a:r>
          </a:p>
          <a:p>
            <a:pPr marL="511560" indent="-255780" lvl="1">
              <a:lnSpc>
                <a:spcPts val="3317"/>
              </a:lnSpc>
              <a:buFont typeface="Arial"/>
              <a:buChar char="•"/>
            </a:pPr>
            <a:r>
              <a:rPr lang="en-US" sz="2369">
                <a:solidFill>
                  <a:srgbClr val="000000"/>
                </a:solidFill>
                <a:latin typeface="Quicksand Bold"/>
              </a:rPr>
              <a:t> Data Presentation</a:t>
            </a:r>
          </a:p>
        </p:txBody>
      </p:sp>
      <p:sp>
        <p:nvSpPr>
          <p:cNvPr name="Freeform 4" id="4"/>
          <p:cNvSpPr/>
          <p:nvPr/>
        </p:nvSpPr>
        <p:spPr>
          <a:xfrm flipH="false" flipV="false" rot="0">
            <a:off x="13899669" y="6514144"/>
            <a:ext cx="2392428" cy="2253232"/>
          </a:xfrm>
          <a:custGeom>
            <a:avLst/>
            <a:gdLst/>
            <a:ahLst/>
            <a:cxnLst/>
            <a:rect r="r" b="b" t="t" l="l"/>
            <a:pathLst>
              <a:path h="2253232" w="2392428">
                <a:moveTo>
                  <a:pt x="0" y="0"/>
                </a:moveTo>
                <a:lnTo>
                  <a:pt x="2392428" y="0"/>
                </a:lnTo>
                <a:lnTo>
                  <a:pt x="2392428" y="2253232"/>
                </a:lnTo>
                <a:lnTo>
                  <a:pt x="0" y="2253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914400"/>
            <a:ext cx="7415930" cy="1020191"/>
          </a:xfrm>
          <a:prstGeom prst="rect">
            <a:avLst/>
          </a:prstGeom>
        </p:spPr>
        <p:txBody>
          <a:bodyPr anchor="t" rtlCol="false" tIns="0" lIns="0" bIns="0" rIns="0">
            <a:spAutoFit/>
          </a:bodyPr>
          <a:lstStyle/>
          <a:p>
            <a:pPr marL="1286766" indent="-643383" lvl="1">
              <a:lnSpc>
                <a:spcPts val="8344"/>
              </a:lnSpc>
              <a:buFont typeface="Arial"/>
              <a:buChar char="•"/>
            </a:pPr>
            <a:r>
              <a:rPr lang="en-US" sz="5960">
                <a:solidFill>
                  <a:srgbClr val="000000"/>
                </a:solidFill>
                <a:latin typeface="Paytone One Bold"/>
              </a:rPr>
              <a:t> Introduction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Freeform 7" id="7"/>
          <p:cNvSpPr/>
          <p:nvPr/>
        </p:nvSpPr>
        <p:spPr>
          <a:xfrm flipH="false" flipV="false" rot="0">
            <a:off x="1351685" y="2784443"/>
            <a:ext cx="7444052" cy="7049638"/>
          </a:xfrm>
          <a:custGeom>
            <a:avLst/>
            <a:gdLst/>
            <a:ahLst/>
            <a:cxnLst/>
            <a:rect r="r" b="b" t="t" l="l"/>
            <a:pathLst>
              <a:path h="7049638" w="7444052">
                <a:moveTo>
                  <a:pt x="0" y="0"/>
                </a:moveTo>
                <a:lnTo>
                  <a:pt x="7444052" y="0"/>
                </a:lnTo>
                <a:lnTo>
                  <a:pt x="7444052" y="7049638"/>
                </a:lnTo>
                <a:lnTo>
                  <a:pt x="0" y="7049638"/>
                </a:lnTo>
                <a:lnTo>
                  <a:pt x="0" y="0"/>
                </a:lnTo>
                <a:close/>
              </a:path>
            </a:pathLst>
          </a:custGeom>
          <a:blipFill>
            <a:blip r:embed="rId6"/>
            <a:stretch>
              <a:fillRect l="-41001" t="-12065" r="-151563" b="-81018"/>
            </a:stretch>
          </a:blipFill>
        </p:spPr>
      </p:sp>
      <p:sp>
        <p:nvSpPr>
          <p:cNvPr name="TextBox 8" id="8"/>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Function declaration:</a:t>
            </a:r>
          </a:p>
        </p:txBody>
      </p:sp>
      <p:sp>
        <p:nvSpPr>
          <p:cNvPr name="TextBox 9" id="9"/>
          <p:cNvSpPr txBox="true"/>
          <p:nvPr/>
        </p:nvSpPr>
        <p:spPr>
          <a:xfrm rot="0">
            <a:off x="1351685" y="1967395"/>
            <a:ext cx="9463345" cy="416997"/>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Let’s first by initializing our code below:</a:t>
            </a:r>
          </a:p>
        </p:txBody>
      </p:sp>
      <p:grpSp>
        <p:nvGrpSpPr>
          <p:cNvPr name="Group 10" id="10"/>
          <p:cNvGrpSpPr/>
          <p:nvPr/>
        </p:nvGrpSpPr>
        <p:grpSpPr>
          <a:xfrm rot="0">
            <a:off x="5411848" y="7499609"/>
            <a:ext cx="484474" cy="484474"/>
            <a:chOff x="0" y="0"/>
            <a:chExt cx="645965" cy="645965"/>
          </a:xfrm>
        </p:grpSpPr>
        <p:sp>
          <p:nvSpPr>
            <p:cNvPr name="Freeform 11" id="11"/>
            <p:cNvSpPr/>
            <p:nvPr/>
          </p:nvSpPr>
          <p:spPr>
            <a:xfrm flipH="false" flipV="false" rot="0">
              <a:off x="0" y="0"/>
              <a:ext cx="645965" cy="645965"/>
            </a:xfrm>
            <a:custGeom>
              <a:avLst/>
              <a:gdLst/>
              <a:ahLst/>
              <a:cxnLst/>
              <a:rect r="r" b="b" t="t" l="l"/>
              <a:pathLst>
                <a:path h="645965" w="645965">
                  <a:moveTo>
                    <a:pt x="0" y="0"/>
                  </a:moveTo>
                  <a:lnTo>
                    <a:pt x="645965" y="0"/>
                  </a:lnTo>
                  <a:lnTo>
                    <a:pt x="645965" y="645965"/>
                  </a:lnTo>
                  <a:lnTo>
                    <a:pt x="0" y="645965"/>
                  </a:lnTo>
                  <a:lnTo>
                    <a:pt x="0" y="0"/>
                  </a:lnTo>
                  <a:close/>
                </a:path>
              </a:pathLst>
            </a:custGeom>
            <a:blipFill>
              <a:blip r:embed="rId7"/>
              <a:stretch>
                <a:fillRect l="0" t="0" r="0" b="0"/>
              </a:stretch>
            </a:blipFill>
          </p:spPr>
        </p:sp>
        <p:sp>
          <p:nvSpPr>
            <p:cNvPr name="TextBox 12" id="12"/>
            <p:cNvSpPr txBox="true"/>
            <p:nvPr/>
          </p:nvSpPr>
          <p:spPr>
            <a:xfrm rot="0">
              <a:off x="233585" y="76125"/>
              <a:ext cx="178794" cy="446090"/>
            </a:xfrm>
            <a:prstGeom prst="rect">
              <a:avLst/>
            </a:prstGeom>
          </p:spPr>
          <p:txBody>
            <a:bodyPr anchor="t" rtlCol="false" tIns="0" lIns="0" bIns="0" rIns="0">
              <a:spAutoFit/>
            </a:bodyPr>
            <a:lstStyle/>
            <a:p>
              <a:pPr algn="ctr">
                <a:lnSpc>
                  <a:spcPts val="2805"/>
                </a:lnSpc>
              </a:pPr>
              <a:r>
                <a:rPr lang="en-US" sz="2004">
                  <a:solidFill>
                    <a:srgbClr val="000000"/>
                  </a:solidFill>
                  <a:latin typeface="Canva Sans Bold"/>
                </a:rPr>
                <a:t>2</a:t>
              </a:r>
            </a:p>
          </p:txBody>
        </p:sp>
      </p:grpSp>
      <p:grpSp>
        <p:nvGrpSpPr>
          <p:cNvPr name="Group 13" id="13"/>
          <p:cNvGrpSpPr/>
          <p:nvPr/>
        </p:nvGrpSpPr>
        <p:grpSpPr>
          <a:xfrm rot="0">
            <a:off x="9014806" y="4467280"/>
            <a:ext cx="516792" cy="516792"/>
            <a:chOff x="0" y="0"/>
            <a:chExt cx="689056" cy="689056"/>
          </a:xfrm>
        </p:grpSpPr>
        <p:sp>
          <p:nvSpPr>
            <p:cNvPr name="Freeform 14" id="14"/>
            <p:cNvSpPr/>
            <p:nvPr/>
          </p:nvSpPr>
          <p:spPr>
            <a:xfrm flipH="false" flipV="false" rot="0">
              <a:off x="0" y="0"/>
              <a:ext cx="689056" cy="689056"/>
            </a:xfrm>
            <a:custGeom>
              <a:avLst/>
              <a:gdLst/>
              <a:ahLst/>
              <a:cxnLst/>
              <a:rect r="r" b="b" t="t" l="l"/>
              <a:pathLst>
                <a:path h="689056" w="689056">
                  <a:moveTo>
                    <a:pt x="0" y="0"/>
                  </a:moveTo>
                  <a:lnTo>
                    <a:pt x="689056" y="0"/>
                  </a:lnTo>
                  <a:lnTo>
                    <a:pt x="689056" y="689056"/>
                  </a:lnTo>
                  <a:lnTo>
                    <a:pt x="0" y="689056"/>
                  </a:lnTo>
                  <a:lnTo>
                    <a:pt x="0" y="0"/>
                  </a:lnTo>
                  <a:close/>
                </a:path>
              </a:pathLst>
            </a:custGeom>
            <a:blipFill>
              <a:blip r:embed="rId7"/>
              <a:stretch>
                <a:fillRect l="0" t="0" r="0" b="0"/>
              </a:stretch>
            </a:blipFill>
          </p:spPr>
        </p:sp>
        <p:sp>
          <p:nvSpPr>
            <p:cNvPr name="TextBox 15" id="15"/>
            <p:cNvSpPr txBox="true"/>
            <p:nvPr/>
          </p:nvSpPr>
          <p:spPr>
            <a:xfrm rot="0">
              <a:off x="249167" y="93905"/>
              <a:ext cx="190721" cy="463145"/>
            </a:xfrm>
            <a:prstGeom prst="rect">
              <a:avLst/>
            </a:prstGeom>
          </p:spPr>
          <p:txBody>
            <a:bodyPr anchor="t" rtlCol="false" tIns="0" lIns="0" bIns="0" rIns="0">
              <a:spAutoFit/>
            </a:bodyPr>
            <a:lstStyle/>
            <a:p>
              <a:pPr algn="ctr">
                <a:lnSpc>
                  <a:spcPts val="2992"/>
                </a:lnSpc>
              </a:pPr>
              <a:r>
                <a:rPr lang="en-US" sz="2137">
                  <a:solidFill>
                    <a:srgbClr val="000000"/>
                  </a:solidFill>
                  <a:latin typeface="Canva Sans Bold"/>
                </a:rPr>
                <a:t>2</a:t>
              </a:r>
            </a:p>
          </p:txBody>
        </p:sp>
      </p:grpSp>
      <p:sp>
        <p:nvSpPr>
          <p:cNvPr name="TextBox 16" id="16"/>
          <p:cNvSpPr txBox="true"/>
          <p:nvPr/>
        </p:nvSpPr>
        <p:spPr>
          <a:xfrm rot="0">
            <a:off x="9118165" y="5145511"/>
            <a:ext cx="8898989" cy="1163750"/>
          </a:xfrm>
          <a:prstGeom prst="rect">
            <a:avLst/>
          </a:prstGeom>
        </p:spPr>
        <p:txBody>
          <a:bodyPr anchor="t" rtlCol="false" tIns="0" lIns="0" bIns="0" rIns="0">
            <a:spAutoFit/>
          </a:bodyPr>
          <a:lstStyle/>
          <a:p>
            <a:pPr>
              <a:lnSpc>
                <a:spcPts val="2393"/>
              </a:lnSpc>
            </a:pPr>
            <a:r>
              <a:rPr lang="en-US" sz="1709">
                <a:solidFill>
                  <a:srgbClr val="000000"/>
                </a:solidFill>
                <a:latin typeface="Fira Code"/>
              </a:rPr>
              <a:t>Similar to the previous example, the </a:t>
            </a:r>
            <a:r>
              <a:rPr lang="en-US" sz="1709">
                <a:solidFill>
                  <a:srgbClr val="000000"/>
                </a:solidFill>
                <a:latin typeface="Fira Code Bold"/>
              </a:rPr>
              <a:t>printArray</a:t>
            </a:r>
            <a:r>
              <a:rPr lang="en-US" sz="1709">
                <a:solidFill>
                  <a:srgbClr val="000000"/>
                </a:solidFill>
                <a:latin typeface="Fira Code"/>
              </a:rPr>
              <a:t> function is a utility function that takes an array </a:t>
            </a:r>
            <a:r>
              <a:rPr lang="en-US" sz="1709">
                <a:solidFill>
                  <a:srgbClr val="000000"/>
                </a:solidFill>
                <a:latin typeface="Fira Code Bold"/>
              </a:rPr>
              <a:t>arr</a:t>
            </a:r>
            <a:r>
              <a:rPr lang="en-US" sz="1709">
                <a:solidFill>
                  <a:srgbClr val="000000"/>
                </a:solidFill>
                <a:latin typeface="Fira Code"/>
              </a:rPr>
              <a:t> and its size </a:t>
            </a:r>
            <a:r>
              <a:rPr lang="en-US" sz="1709">
                <a:solidFill>
                  <a:srgbClr val="000000"/>
                </a:solidFill>
                <a:latin typeface="Fira Code Bold"/>
              </a:rPr>
              <a:t>n</a:t>
            </a:r>
            <a:r>
              <a:rPr lang="en-US" sz="1709">
                <a:solidFill>
                  <a:srgbClr val="000000"/>
                </a:solidFill>
                <a:latin typeface="Fira Code"/>
              </a:rPr>
              <a:t> as input. It prints the elements of the array separated by spaces and ends with a newline character.</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grpSp>
        <p:nvGrpSpPr>
          <p:cNvPr name="Group 7" id="7"/>
          <p:cNvGrpSpPr/>
          <p:nvPr/>
        </p:nvGrpSpPr>
        <p:grpSpPr>
          <a:xfrm rot="0">
            <a:off x="9813778" y="2946078"/>
            <a:ext cx="516792" cy="516792"/>
            <a:chOff x="0" y="0"/>
            <a:chExt cx="689056" cy="689056"/>
          </a:xfrm>
        </p:grpSpPr>
        <p:sp>
          <p:nvSpPr>
            <p:cNvPr name="Freeform 8" id="8"/>
            <p:cNvSpPr/>
            <p:nvPr/>
          </p:nvSpPr>
          <p:spPr>
            <a:xfrm flipH="false" flipV="false" rot="0">
              <a:off x="0" y="0"/>
              <a:ext cx="689056" cy="689056"/>
            </a:xfrm>
            <a:custGeom>
              <a:avLst/>
              <a:gdLst/>
              <a:ahLst/>
              <a:cxnLst/>
              <a:rect r="r" b="b" t="t" l="l"/>
              <a:pathLst>
                <a:path h="689056" w="689056">
                  <a:moveTo>
                    <a:pt x="0" y="0"/>
                  </a:moveTo>
                  <a:lnTo>
                    <a:pt x="689056" y="0"/>
                  </a:lnTo>
                  <a:lnTo>
                    <a:pt x="689056" y="689056"/>
                  </a:lnTo>
                  <a:lnTo>
                    <a:pt x="0" y="689056"/>
                  </a:lnTo>
                  <a:lnTo>
                    <a:pt x="0" y="0"/>
                  </a:lnTo>
                  <a:close/>
                </a:path>
              </a:pathLst>
            </a:custGeom>
            <a:blipFill>
              <a:blip r:embed="rId6"/>
              <a:stretch>
                <a:fillRect l="0" t="0" r="0" b="0"/>
              </a:stretch>
            </a:blipFill>
          </p:spPr>
        </p:sp>
        <p:sp>
          <p:nvSpPr>
            <p:cNvPr name="TextBox 9" id="9"/>
            <p:cNvSpPr txBox="true"/>
            <p:nvPr/>
          </p:nvSpPr>
          <p:spPr>
            <a:xfrm rot="0">
              <a:off x="249167" y="93905"/>
              <a:ext cx="190721" cy="463145"/>
            </a:xfrm>
            <a:prstGeom prst="rect">
              <a:avLst/>
            </a:prstGeom>
          </p:spPr>
          <p:txBody>
            <a:bodyPr anchor="t" rtlCol="false" tIns="0" lIns="0" bIns="0" rIns="0">
              <a:spAutoFit/>
            </a:bodyPr>
            <a:lstStyle/>
            <a:p>
              <a:pPr algn="ctr">
                <a:lnSpc>
                  <a:spcPts val="2992"/>
                </a:lnSpc>
              </a:pPr>
              <a:r>
                <a:rPr lang="en-US" sz="2137">
                  <a:solidFill>
                    <a:srgbClr val="000000"/>
                  </a:solidFill>
                  <a:latin typeface="Canva Sans Bold"/>
                </a:rPr>
                <a:t>1</a:t>
              </a:r>
            </a:p>
          </p:txBody>
        </p:sp>
      </p:grpSp>
      <p:sp>
        <p:nvSpPr>
          <p:cNvPr name="Freeform 10" id="10"/>
          <p:cNvSpPr/>
          <p:nvPr/>
        </p:nvSpPr>
        <p:spPr>
          <a:xfrm flipH="false" flipV="false" rot="0">
            <a:off x="1351685" y="3204474"/>
            <a:ext cx="8293541" cy="5772332"/>
          </a:xfrm>
          <a:custGeom>
            <a:avLst/>
            <a:gdLst/>
            <a:ahLst/>
            <a:cxnLst/>
            <a:rect r="r" b="b" t="t" l="l"/>
            <a:pathLst>
              <a:path h="5772332" w="8293541">
                <a:moveTo>
                  <a:pt x="0" y="0"/>
                </a:moveTo>
                <a:lnTo>
                  <a:pt x="8293541" y="0"/>
                </a:lnTo>
                <a:lnTo>
                  <a:pt x="8293541" y="5772332"/>
                </a:lnTo>
                <a:lnTo>
                  <a:pt x="0" y="5772332"/>
                </a:lnTo>
                <a:lnTo>
                  <a:pt x="0" y="0"/>
                </a:lnTo>
                <a:close/>
              </a:path>
            </a:pathLst>
          </a:custGeom>
          <a:blipFill>
            <a:blip r:embed="rId7"/>
            <a:stretch>
              <a:fillRect l="-57645" t="-62771" r="-245692" b="-199419"/>
            </a:stretch>
          </a:blipFill>
        </p:spPr>
      </p:sp>
      <p:sp>
        <p:nvSpPr>
          <p:cNvPr name="TextBox 11" id="11"/>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Compilation:</a:t>
            </a:r>
          </a:p>
        </p:txBody>
      </p:sp>
      <p:sp>
        <p:nvSpPr>
          <p:cNvPr name="TextBox 12" id="12"/>
          <p:cNvSpPr txBox="true"/>
          <p:nvPr/>
        </p:nvSpPr>
        <p:spPr>
          <a:xfrm rot="0">
            <a:off x="1351685" y="1967395"/>
            <a:ext cx="9463345" cy="837028"/>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This is relatively short compared to our previous sort function, now let’s compile!</a:t>
            </a:r>
          </a:p>
        </p:txBody>
      </p:sp>
      <p:sp>
        <p:nvSpPr>
          <p:cNvPr name="TextBox 13" id="13"/>
          <p:cNvSpPr txBox="true"/>
          <p:nvPr/>
        </p:nvSpPr>
        <p:spPr>
          <a:xfrm rot="0">
            <a:off x="10502020" y="3175899"/>
            <a:ext cx="7458734" cy="870970"/>
          </a:xfrm>
          <a:prstGeom prst="rect">
            <a:avLst/>
          </a:prstGeom>
        </p:spPr>
        <p:txBody>
          <a:bodyPr anchor="t" rtlCol="false" tIns="0" lIns="0" bIns="0" rIns="0">
            <a:spAutoFit/>
          </a:bodyPr>
          <a:lstStyle/>
          <a:p>
            <a:pPr>
              <a:lnSpc>
                <a:spcPts val="2393"/>
              </a:lnSpc>
            </a:pPr>
            <a:r>
              <a:rPr lang="en-US" sz="1709">
                <a:solidFill>
                  <a:srgbClr val="000000"/>
                </a:solidFill>
                <a:latin typeface="Fira Code"/>
              </a:rPr>
              <a:t>Array named </a:t>
            </a:r>
            <a:r>
              <a:rPr lang="en-US" sz="1709">
                <a:solidFill>
                  <a:srgbClr val="000000"/>
                </a:solidFill>
                <a:latin typeface="Fira Code Bold"/>
              </a:rPr>
              <a:t>arr</a:t>
            </a:r>
            <a:r>
              <a:rPr lang="en-US" sz="1709">
                <a:solidFill>
                  <a:srgbClr val="000000"/>
                </a:solidFill>
                <a:latin typeface="Fira Code"/>
              </a:rPr>
              <a:t> is declared and initialized with some values. In this example, the array contains the elements </a:t>
            </a:r>
            <a:r>
              <a:rPr lang="en-US" sz="1709">
                <a:solidFill>
                  <a:srgbClr val="000000"/>
                </a:solidFill>
                <a:latin typeface="Fira Code Bold"/>
              </a:rPr>
              <a:t>12</a:t>
            </a:r>
            <a:r>
              <a:rPr lang="en-US" sz="1709">
                <a:solidFill>
                  <a:srgbClr val="000000"/>
                </a:solidFill>
                <a:latin typeface="Fira Code"/>
              </a:rPr>
              <a:t>, </a:t>
            </a:r>
            <a:r>
              <a:rPr lang="en-US" sz="1709">
                <a:solidFill>
                  <a:srgbClr val="000000"/>
                </a:solidFill>
                <a:latin typeface="Fira Code Bold"/>
              </a:rPr>
              <a:t>11</a:t>
            </a:r>
            <a:r>
              <a:rPr lang="en-US" sz="1709">
                <a:solidFill>
                  <a:srgbClr val="000000"/>
                </a:solidFill>
                <a:latin typeface="Fira Code"/>
              </a:rPr>
              <a:t>, </a:t>
            </a:r>
            <a:r>
              <a:rPr lang="en-US" sz="1709">
                <a:solidFill>
                  <a:srgbClr val="000000"/>
                </a:solidFill>
                <a:latin typeface="Fira Code Bold"/>
              </a:rPr>
              <a:t>13</a:t>
            </a:r>
            <a:r>
              <a:rPr lang="en-US" sz="1709">
                <a:solidFill>
                  <a:srgbClr val="000000"/>
                </a:solidFill>
                <a:latin typeface="Fira Code"/>
              </a:rPr>
              <a:t>, </a:t>
            </a:r>
            <a:r>
              <a:rPr lang="en-US" sz="1709">
                <a:solidFill>
                  <a:srgbClr val="000000"/>
                </a:solidFill>
                <a:latin typeface="Fira Code Bold"/>
              </a:rPr>
              <a:t>5</a:t>
            </a:r>
            <a:r>
              <a:rPr lang="en-US" sz="1709">
                <a:solidFill>
                  <a:srgbClr val="000000"/>
                </a:solidFill>
                <a:latin typeface="Fira Code"/>
              </a:rPr>
              <a:t>, and </a:t>
            </a:r>
            <a:r>
              <a:rPr lang="en-US" sz="1709">
                <a:solidFill>
                  <a:srgbClr val="000000"/>
                </a:solidFill>
                <a:latin typeface="Fira Code Bold"/>
              </a:rPr>
              <a:t>6</a:t>
            </a:r>
            <a:r>
              <a:rPr lang="en-US" sz="1709">
                <a:solidFill>
                  <a:srgbClr val="000000"/>
                </a:solidFill>
                <a:latin typeface="Fira Code"/>
              </a:rPr>
              <a:t>.</a:t>
            </a:r>
          </a:p>
        </p:txBody>
      </p:sp>
      <p:grpSp>
        <p:nvGrpSpPr>
          <p:cNvPr name="Group 14" id="14"/>
          <p:cNvGrpSpPr/>
          <p:nvPr/>
        </p:nvGrpSpPr>
        <p:grpSpPr>
          <a:xfrm rot="0">
            <a:off x="9813778" y="4189744"/>
            <a:ext cx="516792" cy="516792"/>
            <a:chOff x="0" y="0"/>
            <a:chExt cx="689056" cy="689056"/>
          </a:xfrm>
        </p:grpSpPr>
        <p:sp>
          <p:nvSpPr>
            <p:cNvPr name="Freeform 15" id="15"/>
            <p:cNvSpPr/>
            <p:nvPr/>
          </p:nvSpPr>
          <p:spPr>
            <a:xfrm flipH="false" flipV="false" rot="0">
              <a:off x="0" y="0"/>
              <a:ext cx="689056" cy="689056"/>
            </a:xfrm>
            <a:custGeom>
              <a:avLst/>
              <a:gdLst/>
              <a:ahLst/>
              <a:cxnLst/>
              <a:rect r="r" b="b" t="t" l="l"/>
              <a:pathLst>
                <a:path h="689056" w="689056">
                  <a:moveTo>
                    <a:pt x="0" y="0"/>
                  </a:moveTo>
                  <a:lnTo>
                    <a:pt x="689056" y="0"/>
                  </a:lnTo>
                  <a:lnTo>
                    <a:pt x="689056" y="689056"/>
                  </a:lnTo>
                  <a:lnTo>
                    <a:pt x="0" y="689056"/>
                  </a:lnTo>
                  <a:lnTo>
                    <a:pt x="0" y="0"/>
                  </a:lnTo>
                  <a:close/>
                </a:path>
              </a:pathLst>
            </a:custGeom>
            <a:blipFill>
              <a:blip r:embed="rId6"/>
              <a:stretch>
                <a:fillRect l="0" t="0" r="0" b="0"/>
              </a:stretch>
            </a:blipFill>
          </p:spPr>
        </p:sp>
        <p:sp>
          <p:nvSpPr>
            <p:cNvPr name="TextBox 16" id="16"/>
            <p:cNvSpPr txBox="true"/>
            <p:nvPr/>
          </p:nvSpPr>
          <p:spPr>
            <a:xfrm rot="0">
              <a:off x="249167" y="93905"/>
              <a:ext cx="190721" cy="463145"/>
            </a:xfrm>
            <a:prstGeom prst="rect">
              <a:avLst/>
            </a:prstGeom>
          </p:spPr>
          <p:txBody>
            <a:bodyPr anchor="t" rtlCol="false" tIns="0" lIns="0" bIns="0" rIns="0">
              <a:spAutoFit/>
            </a:bodyPr>
            <a:lstStyle/>
            <a:p>
              <a:pPr algn="ctr">
                <a:lnSpc>
                  <a:spcPts val="2992"/>
                </a:lnSpc>
              </a:pPr>
              <a:r>
                <a:rPr lang="en-US" sz="2137">
                  <a:solidFill>
                    <a:srgbClr val="000000"/>
                  </a:solidFill>
                  <a:latin typeface="Canva Sans Bold"/>
                </a:rPr>
                <a:t>2</a:t>
              </a:r>
            </a:p>
          </p:txBody>
        </p:sp>
      </p:grpSp>
      <p:sp>
        <p:nvSpPr>
          <p:cNvPr name="TextBox 17" id="17"/>
          <p:cNvSpPr txBox="true"/>
          <p:nvPr/>
        </p:nvSpPr>
        <p:spPr>
          <a:xfrm rot="0">
            <a:off x="10502020" y="4419565"/>
            <a:ext cx="7458734" cy="1461520"/>
          </a:xfrm>
          <a:prstGeom prst="rect">
            <a:avLst/>
          </a:prstGeom>
        </p:spPr>
        <p:txBody>
          <a:bodyPr anchor="t" rtlCol="false" tIns="0" lIns="0" bIns="0" rIns="0">
            <a:spAutoFit/>
          </a:bodyPr>
          <a:lstStyle/>
          <a:p>
            <a:pPr>
              <a:lnSpc>
                <a:spcPts val="2393"/>
              </a:lnSpc>
            </a:pPr>
            <a:r>
              <a:rPr lang="en-US" sz="1709">
                <a:solidFill>
                  <a:srgbClr val="000000"/>
                </a:solidFill>
                <a:latin typeface="Fira Code"/>
              </a:rPr>
              <a:t>This line calculates the size of the array </a:t>
            </a:r>
            <a:r>
              <a:rPr lang="en-US" sz="1709">
                <a:solidFill>
                  <a:srgbClr val="000000"/>
                </a:solidFill>
                <a:latin typeface="Fira Code Bold"/>
              </a:rPr>
              <a:t>arr</a:t>
            </a:r>
            <a:r>
              <a:rPr lang="en-US" sz="1709">
                <a:solidFill>
                  <a:srgbClr val="000000"/>
                </a:solidFill>
                <a:latin typeface="Fira Code"/>
              </a:rPr>
              <a:t> by dividing the total size of the array </a:t>
            </a:r>
            <a:r>
              <a:rPr lang="en-US" sz="1709">
                <a:solidFill>
                  <a:srgbClr val="000000"/>
                </a:solidFill>
                <a:latin typeface="Fira Code Bold"/>
              </a:rPr>
              <a:t>(sizeof(arr))</a:t>
            </a:r>
            <a:r>
              <a:rPr lang="en-US" sz="1709">
                <a:solidFill>
                  <a:srgbClr val="000000"/>
                </a:solidFill>
                <a:latin typeface="Fira Code"/>
              </a:rPr>
              <a:t> by the size of a single element </a:t>
            </a:r>
            <a:r>
              <a:rPr lang="en-US" sz="1709">
                <a:solidFill>
                  <a:srgbClr val="000000"/>
                </a:solidFill>
                <a:latin typeface="Fira Code Bold"/>
              </a:rPr>
              <a:t>(sizeof(arr[0]))</a:t>
            </a:r>
            <a:r>
              <a:rPr lang="en-US" sz="1709">
                <a:solidFill>
                  <a:srgbClr val="000000"/>
                </a:solidFill>
                <a:latin typeface="Fira Code"/>
              </a:rPr>
              <a:t>. The result is stored in the variable </a:t>
            </a:r>
            <a:r>
              <a:rPr lang="en-US" sz="1709">
                <a:solidFill>
                  <a:srgbClr val="000000"/>
                </a:solidFill>
                <a:latin typeface="Fira Code Bold"/>
              </a:rPr>
              <a:t>n</a:t>
            </a:r>
            <a:r>
              <a:rPr lang="en-US" sz="1709">
                <a:solidFill>
                  <a:srgbClr val="000000"/>
                </a:solidFill>
                <a:latin typeface="Fira Code"/>
              </a:rPr>
              <a:t>, representing the number of elements in the array.</a:t>
            </a:r>
          </a:p>
        </p:txBody>
      </p:sp>
      <p:grpSp>
        <p:nvGrpSpPr>
          <p:cNvPr name="Group 18" id="18"/>
          <p:cNvGrpSpPr/>
          <p:nvPr/>
        </p:nvGrpSpPr>
        <p:grpSpPr>
          <a:xfrm rot="0">
            <a:off x="7721434" y="3788473"/>
            <a:ext cx="473328" cy="473328"/>
            <a:chOff x="0" y="0"/>
            <a:chExt cx="631104" cy="631104"/>
          </a:xfrm>
        </p:grpSpPr>
        <p:sp>
          <p:nvSpPr>
            <p:cNvPr name="Freeform 19" id="19"/>
            <p:cNvSpPr/>
            <p:nvPr/>
          </p:nvSpPr>
          <p:spPr>
            <a:xfrm flipH="false" flipV="false" rot="0">
              <a:off x="0" y="0"/>
              <a:ext cx="631104" cy="631104"/>
            </a:xfrm>
            <a:custGeom>
              <a:avLst/>
              <a:gdLst/>
              <a:ahLst/>
              <a:cxnLst/>
              <a:rect r="r" b="b" t="t" l="l"/>
              <a:pathLst>
                <a:path h="631104" w="631104">
                  <a:moveTo>
                    <a:pt x="0" y="0"/>
                  </a:moveTo>
                  <a:lnTo>
                    <a:pt x="631104" y="0"/>
                  </a:lnTo>
                  <a:lnTo>
                    <a:pt x="631104" y="631104"/>
                  </a:lnTo>
                  <a:lnTo>
                    <a:pt x="0" y="631104"/>
                  </a:lnTo>
                  <a:lnTo>
                    <a:pt x="0" y="0"/>
                  </a:lnTo>
                  <a:close/>
                </a:path>
              </a:pathLst>
            </a:custGeom>
            <a:blipFill>
              <a:blip r:embed="rId6"/>
              <a:stretch>
                <a:fillRect l="0" t="0" r="0" b="0"/>
              </a:stretch>
            </a:blipFill>
          </p:spPr>
        </p:sp>
        <p:sp>
          <p:nvSpPr>
            <p:cNvPr name="TextBox 20" id="20"/>
            <p:cNvSpPr txBox="true"/>
            <p:nvPr/>
          </p:nvSpPr>
          <p:spPr>
            <a:xfrm rot="0">
              <a:off x="228212" y="73278"/>
              <a:ext cx="174681" cy="436923"/>
            </a:xfrm>
            <a:prstGeom prst="rect">
              <a:avLst/>
            </a:prstGeom>
          </p:spPr>
          <p:txBody>
            <a:bodyPr anchor="t" rtlCol="false" tIns="0" lIns="0" bIns="0" rIns="0">
              <a:spAutoFit/>
            </a:bodyPr>
            <a:lstStyle/>
            <a:p>
              <a:pPr algn="ctr">
                <a:lnSpc>
                  <a:spcPts val="2741"/>
                </a:lnSpc>
              </a:pPr>
              <a:r>
                <a:rPr lang="en-US" sz="1957">
                  <a:solidFill>
                    <a:srgbClr val="000000"/>
                  </a:solidFill>
                  <a:latin typeface="Canva Sans Bold"/>
                </a:rPr>
                <a:t>1</a:t>
              </a:r>
            </a:p>
          </p:txBody>
        </p:sp>
      </p:grpSp>
      <p:grpSp>
        <p:nvGrpSpPr>
          <p:cNvPr name="Group 21" id="21"/>
          <p:cNvGrpSpPr/>
          <p:nvPr/>
        </p:nvGrpSpPr>
        <p:grpSpPr>
          <a:xfrm rot="0">
            <a:off x="2651991" y="4352546"/>
            <a:ext cx="516792" cy="516792"/>
            <a:chOff x="0" y="0"/>
            <a:chExt cx="689056" cy="689056"/>
          </a:xfrm>
        </p:grpSpPr>
        <p:sp>
          <p:nvSpPr>
            <p:cNvPr name="Freeform 22" id="22"/>
            <p:cNvSpPr/>
            <p:nvPr/>
          </p:nvSpPr>
          <p:spPr>
            <a:xfrm flipH="false" flipV="false" rot="0">
              <a:off x="0" y="0"/>
              <a:ext cx="689056" cy="689056"/>
            </a:xfrm>
            <a:custGeom>
              <a:avLst/>
              <a:gdLst/>
              <a:ahLst/>
              <a:cxnLst/>
              <a:rect r="r" b="b" t="t" l="l"/>
              <a:pathLst>
                <a:path h="689056" w="689056">
                  <a:moveTo>
                    <a:pt x="0" y="0"/>
                  </a:moveTo>
                  <a:lnTo>
                    <a:pt x="689056" y="0"/>
                  </a:lnTo>
                  <a:lnTo>
                    <a:pt x="689056" y="689056"/>
                  </a:lnTo>
                  <a:lnTo>
                    <a:pt x="0" y="689056"/>
                  </a:lnTo>
                  <a:lnTo>
                    <a:pt x="0" y="0"/>
                  </a:lnTo>
                  <a:close/>
                </a:path>
              </a:pathLst>
            </a:custGeom>
            <a:blipFill>
              <a:blip r:embed="rId6"/>
              <a:stretch>
                <a:fillRect l="0" t="0" r="0" b="0"/>
              </a:stretch>
            </a:blipFill>
          </p:spPr>
        </p:sp>
        <p:sp>
          <p:nvSpPr>
            <p:cNvPr name="TextBox 23" id="23"/>
            <p:cNvSpPr txBox="true"/>
            <p:nvPr/>
          </p:nvSpPr>
          <p:spPr>
            <a:xfrm rot="0">
              <a:off x="249167" y="93905"/>
              <a:ext cx="190721" cy="463145"/>
            </a:xfrm>
            <a:prstGeom prst="rect">
              <a:avLst/>
            </a:prstGeom>
          </p:spPr>
          <p:txBody>
            <a:bodyPr anchor="t" rtlCol="false" tIns="0" lIns="0" bIns="0" rIns="0">
              <a:spAutoFit/>
            </a:bodyPr>
            <a:lstStyle/>
            <a:p>
              <a:pPr algn="ctr">
                <a:lnSpc>
                  <a:spcPts val="2992"/>
                </a:lnSpc>
              </a:pPr>
              <a:r>
                <a:rPr lang="en-US" sz="2137">
                  <a:solidFill>
                    <a:srgbClr val="000000"/>
                  </a:solidFill>
                  <a:latin typeface="Canva Sans Bold"/>
                </a:rPr>
                <a:t>2</a:t>
              </a:r>
            </a:p>
          </p:txBody>
        </p:sp>
      </p:grpSp>
      <p:grpSp>
        <p:nvGrpSpPr>
          <p:cNvPr name="Group 24" id="24"/>
          <p:cNvGrpSpPr/>
          <p:nvPr/>
        </p:nvGrpSpPr>
        <p:grpSpPr>
          <a:xfrm rot="0">
            <a:off x="9813778" y="6023961"/>
            <a:ext cx="516792" cy="516792"/>
            <a:chOff x="0" y="0"/>
            <a:chExt cx="689056" cy="689056"/>
          </a:xfrm>
        </p:grpSpPr>
        <p:sp>
          <p:nvSpPr>
            <p:cNvPr name="Freeform 25" id="25"/>
            <p:cNvSpPr/>
            <p:nvPr/>
          </p:nvSpPr>
          <p:spPr>
            <a:xfrm flipH="false" flipV="false" rot="0">
              <a:off x="0" y="0"/>
              <a:ext cx="689056" cy="689056"/>
            </a:xfrm>
            <a:custGeom>
              <a:avLst/>
              <a:gdLst/>
              <a:ahLst/>
              <a:cxnLst/>
              <a:rect r="r" b="b" t="t" l="l"/>
              <a:pathLst>
                <a:path h="689056" w="689056">
                  <a:moveTo>
                    <a:pt x="0" y="0"/>
                  </a:moveTo>
                  <a:lnTo>
                    <a:pt x="689056" y="0"/>
                  </a:lnTo>
                  <a:lnTo>
                    <a:pt x="689056" y="689056"/>
                  </a:lnTo>
                  <a:lnTo>
                    <a:pt x="0" y="689056"/>
                  </a:lnTo>
                  <a:lnTo>
                    <a:pt x="0" y="0"/>
                  </a:lnTo>
                  <a:close/>
                </a:path>
              </a:pathLst>
            </a:custGeom>
            <a:blipFill>
              <a:blip r:embed="rId6"/>
              <a:stretch>
                <a:fillRect l="0" t="0" r="0" b="0"/>
              </a:stretch>
            </a:blipFill>
          </p:spPr>
        </p:sp>
        <p:sp>
          <p:nvSpPr>
            <p:cNvPr name="TextBox 26" id="26"/>
            <p:cNvSpPr txBox="true"/>
            <p:nvPr/>
          </p:nvSpPr>
          <p:spPr>
            <a:xfrm rot="0">
              <a:off x="249167" y="93905"/>
              <a:ext cx="190721" cy="463145"/>
            </a:xfrm>
            <a:prstGeom prst="rect">
              <a:avLst/>
            </a:prstGeom>
          </p:spPr>
          <p:txBody>
            <a:bodyPr anchor="t" rtlCol="false" tIns="0" lIns="0" bIns="0" rIns="0">
              <a:spAutoFit/>
            </a:bodyPr>
            <a:lstStyle/>
            <a:p>
              <a:pPr algn="ctr">
                <a:lnSpc>
                  <a:spcPts val="2992"/>
                </a:lnSpc>
              </a:pPr>
              <a:r>
                <a:rPr lang="en-US" sz="2137">
                  <a:solidFill>
                    <a:srgbClr val="000000"/>
                  </a:solidFill>
                  <a:latin typeface="Canva Sans Bold"/>
                </a:rPr>
                <a:t>3</a:t>
              </a:r>
            </a:p>
          </p:txBody>
        </p:sp>
      </p:grpSp>
      <p:sp>
        <p:nvSpPr>
          <p:cNvPr name="TextBox 27" id="27"/>
          <p:cNvSpPr txBox="true"/>
          <p:nvPr/>
        </p:nvSpPr>
        <p:spPr>
          <a:xfrm rot="0">
            <a:off x="10502020" y="6253782"/>
            <a:ext cx="7458734" cy="1166245"/>
          </a:xfrm>
          <a:prstGeom prst="rect">
            <a:avLst/>
          </a:prstGeom>
        </p:spPr>
        <p:txBody>
          <a:bodyPr anchor="t" rtlCol="false" tIns="0" lIns="0" bIns="0" rIns="0">
            <a:spAutoFit/>
          </a:bodyPr>
          <a:lstStyle/>
          <a:p>
            <a:pPr>
              <a:lnSpc>
                <a:spcPts val="2393"/>
              </a:lnSpc>
            </a:pPr>
            <a:r>
              <a:rPr lang="en-US" sz="1709">
                <a:solidFill>
                  <a:srgbClr val="000000"/>
                </a:solidFill>
                <a:latin typeface="Fira Code Bold"/>
              </a:rPr>
              <a:t>OPTIONAL: </a:t>
            </a:r>
            <a:r>
              <a:rPr lang="en-US" sz="1709">
                <a:solidFill>
                  <a:srgbClr val="000000"/>
                </a:solidFill>
                <a:latin typeface="Fira Code"/>
              </a:rPr>
              <a:t>This line prints the message "Original array: " to the console using cout. It is followed by a function call to printArray, which prints the elements of arr in their current order.</a:t>
            </a:r>
          </a:p>
        </p:txBody>
      </p:sp>
      <p:grpSp>
        <p:nvGrpSpPr>
          <p:cNvPr name="Group 28" id="28"/>
          <p:cNvGrpSpPr/>
          <p:nvPr/>
        </p:nvGrpSpPr>
        <p:grpSpPr>
          <a:xfrm rot="0">
            <a:off x="6083357" y="5507168"/>
            <a:ext cx="516792" cy="516792"/>
            <a:chOff x="0" y="0"/>
            <a:chExt cx="689056" cy="689056"/>
          </a:xfrm>
        </p:grpSpPr>
        <p:sp>
          <p:nvSpPr>
            <p:cNvPr name="Freeform 29" id="29"/>
            <p:cNvSpPr/>
            <p:nvPr/>
          </p:nvSpPr>
          <p:spPr>
            <a:xfrm flipH="false" flipV="false" rot="0">
              <a:off x="0" y="0"/>
              <a:ext cx="689056" cy="689056"/>
            </a:xfrm>
            <a:custGeom>
              <a:avLst/>
              <a:gdLst/>
              <a:ahLst/>
              <a:cxnLst/>
              <a:rect r="r" b="b" t="t" l="l"/>
              <a:pathLst>
                <a:path h="689056" w="689056">
                  <a:moveTo>
                    <a:pt x="0" y="0"/>
                  </a:moveTo>
                  <a:lnTo>
                    <a:pt x="689056" y="0"/>
                  </a:lnTo>
                  <a:lnTo>
                    <a:pt x="689056" y="689056"/>
                  </a:lnTo>
                  <a:lnTo>
                    <a:pt x="0" y="689056"/>
                  </a:lnTo>
                  <a:lnTo>
                    <a:pt x="0" y="0"/>
                  </a:lnTo>
                  <a:close/>
                </a:path>
              </a:pathLst>
            </a:custGeom>
            <a:blipFill>
              <a:blip r:embed="rId6"/>
              <a:stretch>
                <a:fillRect l="0" t="0" r="0" b="0"/>
              </a:stretch>
            </a:blipFill>
          </p:spPr>
        </p:sp>
        <p:sp>
          <p:nvSpPr>
            <p:cNvPr name="TextBox 30" id="30"/>
            <p:cNvSpPr txBox="true"/>
            <p:nvPr/>
          </p:nvSpPr>
          <p:spPr>
            <a:xfrm rot="0">
              <a:off x="249167" y="93905"/>
              <a:ext cx="190721" cy="463145"/>
            </a:xfrm>
            <a:prstGeom prst="rect">
              <a:avLst/>
            </a:prstGeom>
          </p:spPr>
          <p:txBody>
            <a:bodyPr anchor="t" rtlCol="false" tIns="0" lIns="0" bIns="0" rIns="0">
              <a:spAutoFit/>
            </a:bodyPr>
            <a:lstStyle/>
            <a:p>
              <a:pPr algn="ctr">
                <a:lnSpc>
                  <a:spcPts val="2992"/>
                </a:lnSpc>
              </a:pPr>
              <a:r>
                <a:rPr lang="en-US" sz="2137">
                  <a:solidFill>
                    <a:srgbClr val="000000"/>
                  </a:solidFill>
                  <a:latin typeface="Canva Sans Bold"/>
                </a:rPr>
                <a:t>3</a:t>
              </a:r>
            </a:p>
          </p:txBody>
        </p:sp>
      </p:grpSp>
      <p:grpSp>
        <p:nvGrpSpPr>
          <p:cNvPr name="Group 31" id="31"/>
          <p:cNvGrpSpPr/>
          <p:nvPr/>
        </p:nvGrpSpPr>
        <p:grpSpPr>
          <a:xfrm rot="0">
            <a:off x="2651991" y="6090640"/>
            <a:ext cx="516792" cy="516792"/>
            <a:chOff x="0" y="0"/>
            <a:chExt cx="689056" cy="689056"/>
          </a:xfrm>
        </p:grpSpPr>
        <p:sp>
          <p:nvSpPr>
            <p:cNvPr name="Freeform 32" id="32"/>
            <p:cNvSpPr/>
            <p:nvPr/>
          </p:nvSpPr>
          <p:spPr>
            <a:xfrm flipH="false" flipV="false" rot="0">
              <a:off x="0" y="0"/>
              <a:ext cx="689056" cy="689056"/>
            </a:xfrm>
            <a:custGeom>
              <a:avLst/>
              <a:gdLst/>
              <a:ahLst/>
              <a:cxnLst/>
              <a:rect r="r" b="b" t="t" l="l"/>
              <a:pathLst>
                <a:path h="689056" w="689056">
                  <a:moveTo>
                    <a:pt x="0" y="0"/>
                  </a:moveTo>
                  <a:lnTo>
                    <a:pt x="689056" y="0"/>
                  </a:lnTo>
                  <a:lnTo>
                    <a:pt x="689056" y="689056"/>
                  </a:lnTo>
                  <a:lnTo>
                    <a:pt x="0" y="689056"/>
                  </a:lnTo>
                  <a:lnTo>
                    <a:pt x="0" y="0"/>
                  </a:lnTo>
                  <a:close/>
                </a:path>
              </a:pathLst>
            </a:custGeom>
            <a:blipFill>
              <a:blip r:embed="rId6"/>
              <a:stretch>
                <a:fillRect l="0" t="0" r="0" b="0"/>
              </a:stretch>
            </a:blipFill>
          </p:spPr>
        </p:sp>
        <p:sp>
          <p:nvSpPr>
            <p:cNvPr name="TextBox 33" id="33"/>
            <p:cNvSpPr txBox="true"/>
            <p:nvPr/>
          </p:nvSpPr>
          <p:spPr>
            <a:xfrm rot="0">
              <a:off x="249167" y="93905"/>
              <a:ext cx="190721" cy="463145"/>
            </a:xfrm>
            <a:prstGeom prst="rect">
              <a:avLst/>
            </a:prstGeom>
          </p:spPr>
          <p:txBody>
            <a:bodyPr anchor="t" rtlCol="false" tIns="0" lIns="0" bIns="0" rIns="0">
              <a:spAutoFit/>
            </a:bodyPr>
            <a:lstStyle/>
            <a:p>
              <a:pPr algn="ctr">
                <a:lnSpc>
                  <a:spcPts val="2992"/>
                </a:lnSpc>
              </a:pPr>
              <a:r>
                <a:rPr lang="en-US" sz="2137">
                  <a:solidFill>
                    <a:srgbClr val="000000"/>
                  </a:solidFill>
                  <a:latin typeface="Canva Sans Bold"/>
                </a:rPr>
                <a:t>4</a:t>
              </a:r>
            </a:p>
          </p:txBody>
        </p:sp>
      </p:grpSp>
      <p:grpSp>
        <p:nvGrpSpPr>
          <p:cNvPr name="Group 34" id="34"/>
          <p:cNvGrpSpPr/>
          <p:nvPr/>
        </p:nvGrpSpPr>
        <p:grpSpPr>
          <a:xfrm rot="0">
            <a:off x="9813778" y="7855203"/>
            <a:ext cx="516792" cy="516792"/>
            <a:chOff x="0" y="0"/>
            <a:chExt cx="689056" cy="689056"/>
          </a:xfrm>
        </p:grpSpPr>
        <p:sp>
          <p:nvSpPr>
            <p:cNvPr name="Freeform 35" id="35"/>
            <p:cNvSpPr/>
            <p:nvPr/>
          </p:nvSpPr>
          <p:spPr>
            <a:xfrm flipH="false" flipV="false" rot="0">
              <a:off x="0" y="0"/>
              <a:ext cx="689056" cy="689056"/>
            </a:xfrm>
            <a:custGeom>
              <a:avLst/>
              <a:gdLst/>
              <a:ahLst/>
              <a:cxnLst/>
              <a:rect r="r" b="b" t="t" l="l"/>
              <a:pathLst>
                <a:path h="689056" w="689056">
                  <a:moveTo>
                    <a:pt x="0" y="0"/>
                  </a:moveTo>
                  <a:lnTo>
                    <a:pt x="689056" y="0"/>
                  </a:lnTo>
                  <a:lnTo>
                    <a:pt x="689056" y="689056"/>
                  </a:lnTo>
                  <a:lnTo>
                    <a:pt x="0" y="689056"/>
                  </a:lnTo>
                  <a:lnTo>
                    <a:pt x="0" y="0"/>
                  </a:lnTo>
                  <a:close/>
                </a:path>
              </a:pathLst>
            </a:custGeom>
            <a:blipFill>
              <a:blip r:embed="rId6"/>
              <a:stretch>
                <a:fillRect l="0" t="0" r="0" b="0"/>
              </a:stretch>
            </a:blipFill>
          </p:spPr>
        </p:sp>
        <p:sp>
          <p:nvSpPr>
            <p:cNvPr name="TextBox 36" id="36"/>
            <p:cNvSpPr txBox="true"/>
            <p:nvPr/>
          </p:nvSpPr>
          <p:spPr>
            <a:xfrm rot="0">
              <a:off x="249167" y="93905"/>
              <a:ext cx="190721" cy="463145"/>
            </a:xfrm>
            <a:prstGeom prst="rect">
              <a:avLst/>
            </a:prstGeom>
          </p:spPr>
          <p:txBody>
            <a:bodyPr anchor="t" rtlCol="false" tIns="0" lIns="0" bIns="0" rIns="0">
              <a:spAutoFit/>
            </a:bodyPr>
            <a:lstStyle/>
            <a:p>
              <a:pPr algn="ctr">
                <a:lnSpc>
                  <a:spcPts val="2992"/>
                </a:lnSpc>
              </a:pPr>
              <a:r>
                <a:rPr lang="en-US" sz="2137">
                  <a:solidFill>
                    <a:srgbClr val="000000"/>
                  </a:solidFill>
                  <a:latin typeface="Canva Sans Bold"/>
                </a:rPr>
                <a:t>4</a:t>
              </a:r>
            </a:p>
          </p:txBody>
        </p:sp>
      </p:grpSp>
      <p:sp>
        <p:nvSpPr>
          <p:cNvPr name="TextBox 37" id="37"/>
          <p:cNvSpPr txBox="true"/>
          <p:nvPr/>
        </p:nvSpPr>
        <p:spPr>
          <a:xfrm rot="0">
            <a:off x="10502020" y="8085024"/>
            <a:ext cx="7458734" cy="575695"/>
          </a:xfrm>
          <a:prstGeom prst="rect">
            <a:avLst/>
          </a:prstGeom>
        </p:spPr>
        <p:txBody>
          <a:bodyPr anchor="t" rtlCol="false" tIns="0" lIns="0" bIns="0" rIns="0">
            <a:spAutoFit/>
          </a:bodyPr>
          <a:lstStyle/>
          <a:p>
            <a:pPr>
              <a:lnSpc>
                <a:spcPts val="2393"/>
              </a:lnSpc>
            </a:pPr>
            <a:r>
              <a:rPr lang="en-US" sz="1709">
                <a:solidFill>
                  <a:srgbClr val="000000"/>
                </a:solidFill>
                <a:latin typeface="Fira Code"/>
              </a:rPr>
              <a:t>Calling the insertion sort function, this is where the magic happens!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Freeform 7" id="7"/>
          <p:cNvSpPr/>
          <p:nvPr/>
        </p:nvSpPr>
        <p:spPr>
          <a:xfrm flipH="false" flipV="false" rot="0">
            <a:off x="1351685" y="3204474"/>
            <a:ext cx="8293541" cy="5772332"/>
          </a:xfrm>
          <a:custGeom>
            <a:avLst/>
            <a:gdLst/>
            <a:ahLst/>
            <a:cxnLst/>
            <a:rect r="r" b="b" t="t" l="l"/>
            <a:pathLst>
              <a:path h="5772332" w="8293541">
                <a:moveTo>
                  <a:pt x="0" y="0"/>
                </a:moveTo>
                <a:lnTo>
                  <a:pt x="8293541" y="0"/>
                </a:lnTo>
                <a:lnTo>
                  <a:pt x="8293541" y="5772332"/>
                </a:lnTo>
                <a:lnTo>
                  <a:pt x="0" y="5772332"/>
                </a:lnTo>
                <a:lnTo>
                  <a:pt x="0" y="0"/>
                </a:lnTo>
                <a:close/>
              </a:path>
            </a:pathLst>
          </a:custGeom>
          <a:blipFill>
            <a:blip r:embed="rId6"/>
            <a:stretch>
              <a:fillRect l="-57645" t="-62771" r="-245692" b="-199419"/>
            </a:stretch>
          </a:blipFill>
        </p:spPr>
      </p:sp>
      <p:grpSp>
        <p:nvGrpSpPr>
          <p:cNvPr name="Group 8" id="8"/>
          <p:cNvGrpSpPr/>
          <p:nvPr/>
        </p:nvGrpSpPr>
        <p:grpSpPr>
          <a:xfrm rot="0">
            <a:off x="7721434" y="3788473"/>
            <a:ext cx="484474" cy="484474"/>
            <a:chOff x="0" y="0"/>
            <a:chExt cx="645965" cy="645965"/>
          </a:xfrm>
        </p:grpSpPr>
        <p:sp>
          <p:nvSpPr>
            <p:cNvPr name="Freeform 9" id="9"/>
            <p:cNvSpPr/>
            <p:nvPr/>
          </p:nvSpPr>
          <p:spPr>
            <a:xfrm flipH="false" flipV="false" rot="0">
              <a:off x="0" y="0"/>
              <a:ext cx="645965" cy="645965"/>
            </a:xfrm>
            <a:custGeom>
              <a:avLst/>
              <a:gdLst/>
              <a:ahLst/>
              <a:cxnLst/>
              <a:rect r="r" b="b" t="t" l="l"/>
              <a:pathLst>
                <a:path h="645965" w="645965">
                  <a:moveTo>
                    <a:pt x="0" y="0"/>
                  </a:moveTo>
                  <a:lnTo>
                    <a:pt x="645965" y="0"/>
                  </a:lnTo>
                  <a:lnTo>
                    <a:pt x="645965" y="645965"/>
                  </a:lnTo>
                  <a:lnTo>
                    <a:pt x="0" y="645965"/>
                  </a:lnTo>
                  <a:lnTo>
                    <a:pt x="0" y="0"/>
                  </a:lnTo>
                  <a:close/>
                </a:path>
              </a:pathLst>
            </a:custGeom>
            <a:blipFill>
              <a:blip r:embed="rId7"/>
              <a:stretch>
                <a:fillRect l="0" t="0" r="0" b="0"/>
              </a:stretch>
            </a:blipFill>
          </p:spPr>
        </p:sp>
        <p:sp>
          <p:nvSpPr>
            <p:cNvPr name="TextBox 10" id="10"/>
            <p:cNvSpPr txBox="true"/>
            <p:nvPr/>
          </p:nvSpPr>
          <p:spPr>
            <a:xfrm rot="0">
              <a:off x="233585" y="76125"/>
              <a:ext cx="178794" cy="446090"/>
            </a:xfrm>
            <a:prstGeom prst="rect">
              <a:avLst/>
            </a:prstGeom>
          </p:spPr>
          <p:txBody>
            <a:bodyPr anchor="t" rtlCol="false" tIns="0" lIns="0" bIns="0" rIns="0">
              <a:spAutoFit/>
            </a:bodyPr>
            <a:lstStyle/>
            <a:p>
              <a:pPr algn="ctr">
                <a:lnSpc>
                  <a:spcPts val="2805"/>
                </a:lnSpc>
              </a:pPr>
              <a:r>
                <a:rPr lang="en-US" sz="2004">
                  <a:solidFill>
                    <a:srgbClr val="000000"/>
                  </a:solidFill>
                  <a:latin typeface="Canva Sans Bold"/>
                </a:rPr>
                <a:t>1</a:t>
              </a:r>
            </a:p>
          </p:txBody>
        </p:sp>
      </p:grpSp>
      <p:grpSp>
        <p:nvGrpSpPr>
          <p:cNvPr name="Group 11" id="11"/>
          <p:cNvGrpSpPr/>
          <p:nvPr/>
        </p:nvGrpSpPr>
        <p:grpSpPr>
          <a:xfrm rot="0">
            <a:off x="2651991" y="4352546"/>
            <a:ext cx="516792" cy="516792"/>
            <a:chOff x="0" y="0"/>
            <a:chExt cx="689056" cy="689056"/>
          </a:xfrm>
        </p:grpSpPr>
        <p:sp>
          <p:nvSpPr>
            <p:cNvPr name="Freeform 12" id="12"/>
            <p:cNvSpPr/>
            <p:nvPr/>
          </p:nvSpPr>
          <p:spPr>
            <a:xfrm flipH="false" flipV="false" rot="0">
              <a:off x="0" y="0"/>
              <a:ext cx="689056" cy="689056"/>
            </a:xfrm>
            <a:custGeom>
              <a:avLst/>
              <a:gdLst/>
              <a:ahLst/>
              <a:cxnLst/>
              <a:rect r="r" b="b" t="t" l="l"/>
              <a:pathLst>
                <a:path h="689056" w="689056">
                  <a:moveTo>
                    <a:pt x="0" y="0"/>
                  </a:moveTo>
                  <a:lnTo>
                    <a:pt x="689056" y="0"/>
                  </a:lnTo>
                  <a:lnTo>
                    <a:pt x="689056" y="689056"/>
                  </a:lnTo>
                  <a:lnTo>
                    <a:pt x="0" y="689056"/>
                  </a:lnTo>
                  <a:lnTo>
                    <a:pt x="0" y="0"/>
                  </a:lnTo>
                  <a:close/>
                </a:path>
              </a:pathLst>
            </a:custGeom>
            <a:blipFill>
              <a:blip r:embed="rId7"/>
              <a:stretch>
                <a:fillRect l="0" t="0" r="0" b="0"/>
              </a:stretch>
            </a:blipFill>
          </p:spPr>
        </p:sp>
        <p:sp>
          <p:nvSpPr>
            <p:cNvPr name="TextBox 13" id="13"/>
            <p:cNvSpPr txBox="true"/>
            <p:nvPr/>
          </p:nvSpPr>
          <p:spPr>
            <a:xfrm rot="0">
              <a:off x="249167" y="93905"/>
              <a:ext cx="190721" cy="463145"/>
            </a:xfrm>
            <a:prstGeom prst="rect">
              <a:avLst/>
            </a:prstGeom>
          </p:spPr>
          <p:txBody>
            <a:bodyPr anchor="t" rtlCol="false" tIns="0" lIns="0" bIns="0" rIns="0">
              <a:spAutoFit/>
            </a:bodyPr>
            <a:lstStyle/>
            <a:p>
              <a:pPr algn="ctr">
                <a:lnSpc>
                  <a:spcPts val="2992"/>
                </a:lnSpc>
              </a:pPr>
              <a:r>
                <a:rPr lang="en-US" sz="2137">
                  <a:solidFill>
                    <a:srgbClr val="000000"/>
                  </a:solidFill>
                  <a:latin typeface="Canva Sans Bold"/>
                </a:rPr>
                <a:t>2</a:t>
              </a:r>
            </a:p>
          </p:txBody>
        </p:sp>
      </p:grpSp>
      <p:grpSp>
        <p:nvGrpSpPr>
          <p:cNvPr name="Group 14" id="14"/>
          <p:cNvGrpSpPr/>
          <p:nvPr/>
        </p:nvGrpSpPr>
        <p:grpSpPr>
          <a:xfrm rot="0">
            <a:off x="6083357" y="5507168"/>
            <a:ext cx="516792" cy="516792"/>
            <a:chOff x="0" y="0"/>
            <a:chExt cx="689056" cy="689056"/>
          </a:xfrm>
        </p:grpSpPr>
        <p:sp>
          <p:nvSpPr>
            <p:cNvPr name="Freeform 15" id="15"/>
            <p:cNvSpPr/>
            <p:nvPr/>
          </p:nvSpPr>
          <p:spPr>
            <a:xfrm flipH="false" flipV="false" rot="0">
              <a:off x="0" y="0"/>
              <a:ext cx="689056" cy="689056"/>
            </a:xfrm>
            <a:custGeom>
              <a:avLst/>
              <a:gdLst/>
              <a:ahLst/>
              <a:cxnLst/>
              <a:rect r="r" b="b" t="t" l="l"/>
              <a:pathLst>
                <a:path h="689056" w="689056">
                  <a:moveTo>
                    <a:pt x="0" y="0"/>
                  </a:moveTo>
                  <a:lnTo>
                    <a:pt x="689056" y="0"/>
                  </a:lnTo>
                  <a:lnTo>
                    <a:pt x="689056" y="689056"/>
                  </a:lnTo>
                  <a:lnTo>
                    <a:pt x="0" y="689056"/>
                  </a:lnTo>
                  <a:lnTo>
                    <a:pt x="0" y="0"/>
                  </a:lnTo>
                  <a:close/>
                </a:path>
              </a:pathLst>
            </a:custGeom>
            <a:blipFill>
              <a:blip r:embed="rId7"/>
              <a:stretch>
                <a:fillRect l="0" t="0" r="0" b="0"/>
              </a:stretch>
            </a:blipFill>
          </p:spPr>
        </p:sp>
        <p:sp>
          <p:nvSpPr>
            <p:cNvPr name="TextBox 16" id="16"/>
            <p:cNvSpPr txBox="true"/>
            <p:nvPr/>
          </p:nvSpPr>
          <p:spPr>
            <a:xfrm rot="0">
              <a:off x="249167" y="93905"/>
              <a:ext cx="190721" cy="463145"/>
            </a:xfrm>
            <a:prstGeom prst="rect">
              <a:avLst/>
            </a:prstGeom>
          </p:spPr>
          <p:txBody>
            <a:bodyPr anchor="t" rtlCol="false" tIns="0" lIns="0" bIns="0" rIns="0">
              <a:spAutoFit/>
            </a:bodyPr>
            <a:lstStyle/>
            <a:p>
              <a:pPr algn="ctr">
                <a:lnSpc>
                  <a:spcPts val="2992"/>
                </a:lnSpc>
              </a:pPr>
              <a:r>
                <a:rPr lang="en-US" sz="2137">
                  <a:solidFill>
                    <a:srgbClr val="000000"/>
                  </a:solidFill>
                  <a:latin typeface="Canva Sans Bold"/>
                </a:rPr>
                <a:t>3</a:t>
              </a:r>
            </a:p>
          </p:txBody>
        </p:sp>
      </p:grpSp>
      <p:grpSp>
        <p:nvGrpSpPr>
          <p:cNvPr name="Group 17" id="17"/>
          <p:cNvGrpSpPr/>
          <p:nvPr/>
        </p:nvGrpSpPr>
        <p:grpSpPr>
          <a:xfrm rot="0">
            <a:off x="2651991" y="6090640"/>
            <a:ext cx="516792" cy="516792"/>
            <a:chOff x="0" y="0"/>
            <a:chExt cx="689056" cy="689056"/>
          </a:xfrm>
        </p:grpSpPr>
        <p:sp>
          <p:nvSpPr>
            <p:cNvPr name="Freeform 18" id="18"/>
            <p:cNvSpPr/>
            <p:nvPr/>
          </p:nvSpPr>
          <p:spPr>
            <a:xfrm flipH="false" flipV="false" rot="0">
              <a:off x="0" y="0"/>
              <a:ext cx="689056" cy="689056"/>
            </a:xfrm>
            <a:custGeom>
              <a:avLst/>
              <a:gdLst/>
              <a:ahLst/>
              <a:cxnLst/>
              <a:rect r="r" b="b" t="t" l="l"/>
              <a:pathLst>
                <a:path h="689056" w="689056">
                  <a:moveTo>
                    <a:pt x="0" y="0"/>
                  </a:moveTo>
                  <a:lnTo>
                    <a:pt x="689056" y="0"/>
                  </a:lnTo>
                  <a:lnTo>
                    <a:pt x="689056" y="689056"/>
                  </a:lnTo>
                  <a:lnTo>
                    <a:pt x="0" y="689056"/>
                  </a:lnTo>
                  <a:lnTo>
                    <a:pt x="0" y="0"/>
                  </a:lnTo>
                  <a:close/>
                </a:path>
              </a:pathLst>
            </a:custGeom>
            <a:blipFill>
              <a:blip r:embed="rId7"/>
              <a:stretch>
                <a:fillRect l="0" t="0" r="0" b="0"/>
              </a:stretch>
            </a:blipFill>
          </p:spPr>
        </p:sp>
        <p:sp>
          <p:nvSpPr>
            <p:cNvPr name="TextBox 19" id="19"/>
            <p:cNvSpPr txBox="true"/>
            <p:nvPr/>
          </p:nvSpPr>
          <p:spPr>
            <a:xfrm rot="0">
              <a:off x="249167" y="93905"/>
              <a:ext cx="190721" cy="463145"/>
            </a:xfrm>
            <a:prstGeom prst="rect">
              <a:avLst/>
            </a:prstGeom>
          </p:spPr>
          <p:txBody>
            <a:bodyPr anchor="t" rtlCol="false" tIns="0" lIns="0" bIns="0" rIns="0">
              <a:spAutoFit/>
            </a:bodyPr>
            <a:lstStyle/>
            <a:p>
              <a:pPr algn="ctr">
                <a:lnSpc>
                  <a:spcPts val="2992"/>
                </a:lnSpc>
              </a:pPr>
              <a:r>
                <a:rPr lang="en-US" sz="2137">
                  <a:solidFill>
                    <a:srgbClr val="000000"/>
                  </a:solidFill>
                  <a:latin typeface="Canva Sans Bold"/>
                </a:rPr>
                <a:t>4</a:t>
              </a:r>
            </a:p>
          </p:txBody>
        </p:sp>
      </p:grpSp>
      <p:grpSp>
        <p:nvGrpSpPr>
          <p:cNvPr name="Group 20" id="20"/>
          <p:cNvGrpSpPr/>
          <p:nvPr/>
        </p:nvGrpSpPr>
        <p:grpSpPr>
          <a:xfrm rot="0">
            <a:off x="9829927" y="3225194"/>
            <a:ext cx="516792" cy="516792"/>
            <a:chOff x="0" y="0"/>
            <a:chExt cx="689056" cy="689056"/>
          </a:xfrm>
        </p:grpSpPr>
        <p:sp>
          <p:nvSpPr>
            <p:cNvPr name="Freeform 21" id="21"/>
            <p:cNvSpPr/>
            <p:nvPr/>
          </p:nvSpPr>
          <p:spPr>
            <a:xfrm flipH="false" flipV="false" rot="0">
              <a:off x="0" y="0"/>
              <a:ext cx="689056" cy="689056"/>
            </a:xfrm>
            <a:custGeom>
              <a:avLst/>
              <a:gdLst/>
              <a:ahLst/>
              <a:cxnLst/>
              <a:rect r="r" b="b" t="t" l="l"/>
              <a:pathLst>
                <a:path h="689056" w="689056">
                  <a:moveTo>
                    <a:pt x="0" y="0"/>
                  </a:moveTo>
                  <a:lnTo>
                    <a:pt x="689056" y="0"/>
                  </a:lnTo>
                  <a:lnTo>
                    <a:pt x="689056" y="689056"/>
                  </a:lnTo>
                  <a:lnTo>
                    <a:pt x="0" y="689056"/>
                  </a:lnTo>
                  <a:lnTo>
                    <a:pt x="0" y="0"/>
                  </a:lnTo>
                  <a:close/>
                </a:path>
              </a:pathLst>
            </a:custGeom>
            <a:blipFill>
              <a:blip r:embed="rId7"/>
              <a:stretch>
                <a:fillRect l="0" t="0" r="0" b="0"/>
              </a:stretch>
            </a:blipFill>
          </p:spPr>
        </p:sp>
        <p:sp>
          <p:nvSpPr>
            <p:cNvPr name="TextBox 22" id="22"/>
            <p:cNvSpPr txBox="true"/>
            <p:nvPr/>
          </p:nvSpPr>
          <p:spPr>
            <a:xfrm rot="0">
              <a:off x="249167" y="93905"/>
              <a:ext cx="190721" cy="463145"/>
            </a:xfrm>
            <a:prstGeom prst="rect">
              <a:avLst/>
            </a:prstGeom>
          </p:spPr>
          <p:txBody>
            <a:bodyPr anchor="t" rtlCol="false" tIns="0" lIns="0" bIns="0" rIns="0">
              <a:spAutoFit/>
            </a:bodyPr>
            <a:lstStyle/>
            <a:p>
              <a:pPr algn="ctr">
                <a:lnSpc>
                  <a:spcPts val="2992"/>
                </a:lnSpc>
              </a:pPr>
              <a:r>
                <a:rPr lang="en-US" sz="2137">
                  <a:solidFill>
                    <a:srgbClr val="000000"/>
                  </a:solidFill>
                  <a:latin typeface="Canva Sans Bold"/>
                </a:rPr>
                <a:t>5</a:t>
              </a:r>
            </a:p>
          </p:txBody>
        </p:sp>
      </p:grpSp>
      <p:grpSp>
        <p:nvGrpSpPr>
          <p:cNvPr name="Group 23" id="23"/>
          <p:cNvGrpSpPr/>
          <p:nvPr/>
        </p:nvGrpSpPr>
        <p:grpSpPr>
          <a:xfrm rot="0">
            <a:off x="6083357" y="7299914"/>
            <a:ext cx="484474" cy="484474"/>
            <a:chOff x="0" y="0"/>
            <a:chExt cx="645965" cy="645965"/>
          </a:xfrm>
        </p:grpSpPr>
        <p:sp>
          <p:nvSpPr>
            <p:cNvPr name="Freeform 24" id="24"/>
            <p:cNvSpPr/>
            <p:nvPr/>
          </p:nvSpPr>
          <p:spPr>
            <a:xfrm flipH="false" flipV="false" rot="0">
              <a:off x="0" y="0"/>
              <a:ext cx="645965" cy="645965"/>
            </a:xfrm>
            <a:custGeom>
              <a:avLst/>
              <a:gdLst/>
              <a:ahLst/>
              <a:cxnLst/>
              <a:rect r="r" b="b" t="t" l="l"/>
              <a:pathLst>
                <a:path h="645965" w="645965">
                  <a:moveTo>
                    <a:pt x="0" y="0"/>
                  </a:moveTo>
                  <a:lnTo>
                    <a:pt x="645965" y="0"/>
                  </a:lnTo>
                  <a:lnTo>
                    <a:pt x="645965" y="645965"/>
                  </a:lnTo>
                  <a:lnTo>
                    <a:pt x="0" y="645965"/>
                  </a:lnTo>
                  <a:lnTo>
                    <a:pt x="0" y="0"/>
                  </a:lnTo>
                  <a:close/>
                </a:path>
              </a:pathLst>
            </a:custGeom>
            <a:blipFill>
              <a:blip r:embed="rId7"/>
              <a:stretch>
                <a:fillRect l="0" t="0" r="0" b="0"/>
              </a:stretch>
            </a:blipFill>
          </p:spPr>
        </p:sp>
        <p:sp>
          <p:nvSpPr>
            <p:cNvPr name="TextBox 25" id="25"/>
            <p:cNvSpPr txBox="true"/>
            <p:nvPr/>
          </p:nvSpPr>
          <p:spPr>
            <a:xfrm rot="0">
              <a:off x="233585" y="76125"/>
              <a:ext cx="178794" cy="446090"/>
            </a:xfrm>
            <a:prstGeom prst="rect">
              <a:avLst/>
            </a:prstGeom>
          </p:spPr>
          <p:txBody>
            <a:bodyPr anchor="t" rtlCol="false" tIns="0" lIns="0" bIns="0" rIns="0">
              <a:spAutoFit/>
            </a:bodyPr>
            <a:lstStyle/>
            <a:p>
              <a:pPr algn="ctr">
                <a:lnSpc>
                  <a:spcPts val="2805"/>
                </a:lnSpc>
              </a:pPr>
              <a:r>
                <a:rPr lang="en-US" sz="2004">
                  <a:solidFill>
                    <a:srgbClr val="000000"/>
                  </a:solidFill>
                  <a:latin typeface="Canva Sans Bold"/>
                </a:rPr>
                <a:t>5</a:t>
              </a:r>
            </a:p>
          </p:txBody>
        </p:sp>
      </p:grpSp>
      <p:sp>
        <p:nvSpPr>
          <p:cNvPr name="Freeform 26" id="26"/>
          <p:cNvSpPr/>
          <p:nvPr/>
        </p:nvSpPr>
        <p:spPr>
          <a:xfrm flipH="false" flipV="false" rot="0">
            <a:off x="10518169" y="5413877"/>
            <a:ext cx="6621947" cy="3562929"/>
          </a:xfrm>
          <a:custGeom>
            <a:avLst/>
            <a:gdLst/>
            <a:ahLst/>
            <a:cxnLst/>
            <a:rect r="r" b="b" t="t" l="l"/>
            <a:pathLst>
              <a:path h="3562929" w="6621947">
                <a:moveTo>
                  <a:pt x="0" y="0"/>
                </a:moveTo>
                <a:lnTo>
                  <a:pt x="6621946" y="0"/>
                </a:lnTo>
                <a:lnTo>
                  <a:pt x="6621946" y="3562929"/>
                </a:lnTo>
                <a:lnTo>
                  <a:pt x="0" y="3562929"/>
                </a:lnTo>
                <a:lnTo>
                  <a:pt x="0" y="0"/>
                </a:lnTo>
                <a:close/>
              </a:path>
            </a:pathLst>
          </a:custGeom>
          <a:blipFill>
            <a:blip r:embed="rId8"/>
            <a:stretch>
              <a:fillRect l="-313551" t="-176193" r="-194142" b="-429708"/>
            </a:stretch>
          </a:blipFill>
        </p:spPr>
      </p:sp>
      <p:sp>
        <p:nvSpPr>
          <p:cNvPr name="TextBox 27" id="27"/>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Compilation:</a:t>
            </a:r>
          </a:p>
        </p:txBody>
      </p:sp>
      <p:sp>
        <p:nvSpPr>
          <p:cNvPr name="TextBox 28" id="28"/>
          <p:cNvSpPr txBox="true"/>
          <p:nvPr/>
        </p:nvSpPr>
        <p:spPr>
          <a:xfrm rot="0">
            <a:off x="1351685" y="1967395"/>
            <a:ext cx="9463345" cy="837028"/>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This is relatively short compared to our previous sort function, now let’s compile!</a:t>
            </a:r>
          </a:p>
        </p:txBody>
      </p:sp>
      <p:sp>
        <p:nvSpPr>
          <p:cNvPr name="TextBox 29" id="29"/>
          <p:cNvSpPr txBox="true"/>
          <p:nvPr/>
        </p:nvSpPr>
        <p:spPr>
          <a:xfrm rot="0">
            <a:off x="10518169" y="3455015"/>
            <a:ext cx="6621947" cy="1166245"/>
          </a:xfrm>
          <a:prstGeom prst="rect">
            <a:avLst/>
          </a:prstGeom>
        </p:spPr>
        <p:txBody>
          <a:bodyPr anchor="t" rtlCol="false" tIns="0" lIns="0" bIns="0" rIns="0">
            <a:spAutoFit/>
          </a:bodyPr>
          <a:lstStyle/>
          <a:p>
            <a:pPr>
              <a:lnSpc>
                <a:spcPts val="2393"/>
              </a:lnSpc>
            </a:pPr>
            <a:r>
              <a:rPr lang="en-US" sz="1709">
                <a:solidFill>
                  <a:srgbClr val="000000"/>
                </a:solidFill>
                <a:latin typeface="Fira Code"/>
              </a:rPr>
              <a:t>This line prints the message "Sorted array: " to the console using cout. It is followed by another function call to </a:t>
            </a:r>
            <a:r>
              <a:rPr lang="en-US" sz="1709">
                <a:solidFill>
                  <a:srgbClr val="000000"/>
                </a:solidFill>
                <a:latin typeface="Fira Code Bold"/>
              </a:rPr>
              <a:t>printArray</a:t>
            </a:r>
            <a:r>
              <a:rPr lang="en-US" sz="1709">
                <a:solidFill>
                  <a:srgbClr val="000000"/>
                </a:solidFill>
                <a:latin typeface="Fira Code"/>
              </a:rPr>
              <a:t>, which prints the elements of </a:t>
            </a:r>
            <a:r>
              <a:rPr lang="en-US" sz="1709">
                <a:solidFill>
                  <a:srgbClr val="000000"/>
                </a:solidFill>
                <a:latin typeface="Fira Code Bold"/>
              </a:rPr>
              <a:t>arr</a:t>
            </a:r>
            <a:r>
              <a:rPr lang="en-US" sz="1709">
                <a:solidFill>
                  <a:srgbClr val="000000"/>
                </a:solidFill>
                <a:latin typeface="Fira Code"/>
              </a:rPr>
              <a:t> after it has been sorted.</a:t>
            </a:r>
          </a:p>
        </p:txBody>
      </p:sp>
      <p:sp>
        <p:nvSpPr>
          <p:cNvPr name="TextBox 30" id="30"/>
          <p:cNvSpPr txBox="true"/>
          <p:nvPr/>
        </p:nvSpPr>
        <p:spPr>
          <a:xfrm rot="0">
            <a:off x="10518169" y="4812188"/>
            <a:ext cx="1645965" cy="464818"/>
          </a:xfrm>
          <a:prstGeom prst="rect">
            <a:avLst/>
          </a:prstGeom>
        </p:spPr>
        <p:txBody>
          <a:bodyPr anchor="t" rtlCol="false" tIns="0" lIns="0" bIns="0" rIns="0">
            <a:spAutoFit/>
          </a:bodyPr>
          <a:lstStyle/>
          <a:p>
            <a:pPr algn="ctr">
              <a:lnSpc>
                <a:spcPts val="3780"/>
              </a:lnSpc>
            </a:pPr>
            <a:r>
              <a:rPr lang="en-US" sz="2700">
                <a:solidFill>
                  <a:srgbClr val="000000"/>
                </a:solidFill>
                <a:latin typeface="Fira Code Bold"/>
              </a:rPr>
              <a:t>Results: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487538" y="11051494"/>
              <a:ext cx="3544976" cy="3617322"/>
            </a:xfrm>
            <a:custGeom>
              <a:avLst/>
              <a:gdLst/>
              <a:ahLst/>
              <a:cxnLst/>
              <a:rect r="r" b="b" t="t" l="l"/>
              <a:pathLst>
                <a:path h="3617322" w="3544976">
                  <a:moveTo>
                    <a:pt x="0" y="0"/>
                  </a:moveTo>
                  <a:lnTo>
                    <a:pt x="3544976" y="0"/>
                  </a:lnTo>
                  <a:lnTo>
                    <a:pt x="3544976" y="3617322"/>
                  </a:lnTo>
                  <a:lnTo>
                    <a:pt x="0" y="36173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7"/>
              <a:stretch>
                <a:fillRect l="0" t="0" r="0" b="0"/>
              </a:stretch>
            </a:blipFill>
          </p:spPr>
        </p:sp>
      </p:grpSp>
      <p:sp>
        <p:nvSpPr>
          <p:cNvPr name="Freeform 8" id="8"/>
          <p:cNvSpPr/>
          <p:nvPr/>
        </p:nvSpPr>
        <p:spPr>
          <a:xfrm flipH="false" flipV="false" rot="0">
            <a:off x="6287267" y="494202"/>
            <a:ext cx="1312799" cy="1312799"/>
          </a:xfrm>
          <a:custGeom>
            <a:avLst/>
            <a:gdLst/>
            <a:ahLst/>
            <a:cxnLst/>
            <a:rect r="r" b="b" t="t" l="l"/>
            <a:pathLst>
              <a:path h="1312799" w="1312799">
                <a:moveTo>
                  <a:pt x="0" y="0"/>
                </a:moveTo>
                <a:lnTo>
                  <a:pt x="1312799" y="0"/>
                </a:lnTo>
                <a:lnTo>
                  <a:pt x="1312799" y="1312799"/>
                </a:lnTo>
                <a:lnTo>
                  <a:pt x="0" y="1312799"/>
                </a:lnTo>
                <a:lnTo>
                  <a:pt x="0" y="0"/>
                </a:lnTo>
                <a:close/>
              </a:path>
            </a:pathLst>
          </a:custGeom>
          <a:blipFill>
            <a:blip r:embed="rId8"/>
            <a:stretch>
              <a:fillRect l="0" t="0" r="0" b="0"/>
            </a:stretch>
          </a:blipFill>
        </p:spPr>
      </p:sp>
      <p:sp>
        <p:nvSpPr>
          <p:cNvPr name="TextBox 9" id="9"/>
          <p:cNvSpPr txBox="true"/>
          <p:nvPr/>
        </p:nvSpPr>
        <p:spPr>
          <a:xfrm rot="0">
            <a:off x="1583158" y="788107"/>
            <a:ext cx="5901326"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6. Selection sort</a:t>
            </a:r>
          </a:p>
        </p:txBody>
      </p:sp>
      <p:sp>
        <p:nvSpPr>
          <p:cNvPr name="TextBox 10" id="10"/>
          <p:cNvSpPr txBox="true"/>
          <p:nvPr/>
        </p:nvSpPr>
        <p:spPr>
          <a:xfrm rot="0">
            <a:off x="1882734" y="2080440"/>
            <a:ext cx="11659641" cy="1677090"/>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Selection sort is a simple sorting algorithm that works by repeatedly finding the minimum element from the unsorted portion of the list and swapping it with the first unsorted element. This process is repeated until the entire list becomes sorted.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grpSp>
        <p:nvGrpSpPr>
          <p:cNvPr name="Group 7" id="7"/>
          <p:cNvGrpSpPr/>
          <p:nvPr/>
        </p:nvGrpSpPr>
        <p:grpSpPr>
          <a:xfrm rot="0">
            <a:off x="7677994" y="2024545"/>
            <a:ext cx="8784378" cy="2393942"/>
            <a:chOff x="0" y="0"/>
            <a:chExt cx="11712505" cy="3191923"/>
          </a:xfrm>
        </p:grpSpPr>
        <p:sp>
          <p:nvSpPr>
            <p:cNvPr name="Freeform 8" id="8"/>
            <p:cNvSpPr/>
            <p:nvPr/>
          </p:nvSpPr>
          <p:spPr>
            <a:xfrm flipH="false" flipV="false" rot="0">
              <a:off x="0" y="0"/>
              <a:ext cx="604959" cy="604959"/>
            </a:xfrm>
            <a:custGeom>
              <a:avLst/>
              <a:gdLst/>
              <a:ahLst/>
              <a:cxnLst/>
              <a:rect r="r" b="b" t="t" l="l"/>
              <a:pathLst>
                <a:path h="604959" w="604959">
                  <a:moveTo>
                    <a:pt x="0" y="0"/>
                  </a:moveTo>
                  <a:lnTo>
                    <a:pt x="604959" y="0"/>
                  </a:lnTo>
                  <a:lnTo>
                    <a:pt x="604959" y="604959"/>
                  </a:lnTo>
                  <a:lnTo>
                    <a:pt x="0" y="604959"/>
                  </a:lnTo>
                  <a:lnTo>
                    <a:pt x="0" y="0"/>
                  </a:lnTo>
                  <a:close/>
                </a:path>
              </a:pathLst>
            </a:custGeom>
            <a:blipFill>
              <a:blip r:embed="rId6"/>
              <a:stretch>
                <a:fillRect l="0" t="0" r="0" b="0"/>
              </a:stretch>
            </a:blipFill>
          </p:spPr>
        </p:sp>
        <p:sp>
          <p:nvSpPr>
            <p:cNvPr name="TextBox 9" id="9"/>
            <p:cNvSpPr txBox="true"/>
            <p:nvPr/>
          </p:nvSpPr>
          <p:spPr>
            <a:xfrm rot="0">
              <a:off x="218757" y="77794"/>
              <a:ext cx="167444" cy="411270"/>
            </a:xfrm>
            <a:prstGeom prst="rect">
              <a:avLst/>
            </a:prstGeom>
          </p:spPr>
          <p:txBody>
            <a:bodyPr anchor="t" rtlCol="false" tIns="0" lIns="0" bIns="0" rIns="0">
              <a:spAutoFit/>
            </a:bodyPr>
            <a:lstStyle/>
            <a:p>
              <a:pPr algn="ctr">
                <a:lnSpc>
                  <a:spcPts val="2627"/>
                </a:lnSpc>
              </a:pPr>
              <a:r>
                <a:rPr lang="en-US" sz="1876">
                  <a:solidFill>
                    <a:srgbClr val="000000"/>
                  </a:solidFill>
                  <a:latin typeface="Canva Sans Bold"/>
                </a:rPr>
                <a:t>1</a:t>
              </a:r>
            </a:p>
          </p:txBody>
        </p:sp>
        <p:sp>
          <p:nvSpPr>
            <p:cNvPr name="TextBox 10" id="10"/>
            <p:cNvSpPr txBox="true"/>
            <p:nvPr/>
          </p:nvSpPr>
          <p:spPr>
            <a:xfrm rot="0">
              <a:off x="604959" y="636632"/>
              <a:ext cx="11107546" cy="2555290"/>
            </a:xfrm>
            <a:prstGeom prst="rect">
              <a:avLst/>
            </a:prstGeom>
          </p:spPr>
          <p:txBody>
            <a:bodyPr anchor="t" rtlCol="false" tIns="0" lIns="0" bIns="0" rIns="0">
              <a:spAutoFit/>
            </a:bodyPr>
            <a:lstStyle/>
            <a:p>
              <a:pPr>
                <a:lnSpc>
                  <a:spcPts val="2242"/>
                </a:lnSpc>
              </a:pPr>
              <a:r>
                <a:rPr lang="en-US" sz="1601">
                  <a:solidFill>
                    <a:srgbClr val="000000"/>
                  </a:solidFill>
                  <a:latin typeface="Fira Code"/>
                </a:rPr>
                <a:t>Since our selection sort also deals with sorting,</a:t>
              </a:r>
            </a:p>
            <a:p>
              <a:pPr>
                <a:lnSpc>
                  <a:spcPts val="2242"/>
                </a:lnSpc>
              </a:pPr>
              <a:r>
                <a:rPr lang="en-US" sz="1601">
                  <a:solidFill>
                    <a:srgbClr val="000000"/>
                  </a:solidFill>
                  <a:latin typeface="Fira Code"/>
                </a:rPr>
                <a:t>let’s define a sort function for our selection function!</a:t>
              </a:r>
            </a:p>
            <a:p>
              <a:pPr>
                <a:lnSpc>
                  <a:spcPts val="2242"/>
                </a:lnSpc>
              </a:pPr>
            </a:p>
            <a:p>
              <a:pPr>
                <a:lnSpc>
                  <a:spcPts val="2242"/>
                </a:lnSpc>
              </a:pPr>
              <a:r>
                <a:rPr lang="en-US" sz="1601">
                  <a:solidFill>
                    <a:srgbClr val="000000"/>
                  </a:solidFill>
                  <a:latin typeface="Fira Code"/>
                </a:rPr>
                <a:t>The swap function takes two integer references </a:t>
              </a:r>
              <a:r>
                <a:rPr lang="en-US" sz="1601">
                  <a:solidFill>
                    <a:srgbClr val="000000"/>
                  </a:solidFill>
                  <a:latin typeface="Fira Code Bold"/>
                </a:rPr>
                <a:t>(int&amp; a and int&amp; b)</a:t>
              </a:r>
              <a:r>
                <a:rPr lang="en-US" sz="1601">
                  <a:solidFill>
                    <a:srgbClr val="000000"/>
                  </a:solidFill>
                  <a:latin typeface="Fira Code"/>
                </a:rPr>
                <a:t> as parameters. It swaps the values of </a:t>
              </a:r>
              <a:r>
                <a:rPr lang="en-US" sz="1601">
                  <a:solidFill>
                    <a:srgbClr val="000000"/>
                  </a:solidFill>
                  <a:latin typeface="Fira Code Bold"/>
                </a:rPr>
                <a:t>a</a:t>
              </a:r>
              <a:r>
                <a:rPr lang="en-US" sz="1601">
                  <a:solidFill>
                    <a:srgbClr val="000000"/>
                  </a:solidFill>
                  <a:latin typeface="Fira Code"/>
                </a:rPr>
                <a:t> and </a:t>
              </a:r>
              <a:r>
                <a:rPr lang="en-US" sz="1601">
                  <a:solidFill>
                    <a:srgbClr val="000000"/>
                  </a:solidFill>
                  <a:latin typeface="Fira Code Bold"/>
                </a:rPr>
                <a:t>b</a:t>
              </a:r>
              <a:r>
                <a:rPr lang="en-US" sz="1601">
                  <a:solidFill>
                    <a:srgbClr val="000000"/>
                  </a:solidFill>
                  <a:latin typeface="Fira Code"/>
                </a:rPr>
                <a:t> using a temporary variable </a:t>
              </a:r>
              <a:r>
                <a:rPr lang="en-US" sz="1601">
                  <a:solidFill>
                    <a:srgbClr val="000000"/>
                  </a:solidFill>
                  <a:latin typeface="Fira Code Bold"/>
                </a:rPr>
                <a:t>temp</a:t>
              </a:r>
              <a:r>
                <a:rPr lang="en-US" sz="1601">
                  <a:solidFill>
                    <a:srgbClr val="000000"/>
                  </a:solidFill>
                  <a:latin typeface="Fira Code"/>
                </a:rPr>
                <a:t>. This implementation ensures that the values of </a:t>
              </a:r>
              <a:r>
                <a:rPr lang="en-US" sz="1601">
                  <a:solidFill>
                    <a:srgbClr val="000000"/>
                  </a:solidFill>
                  <a:latin typeface="Fira Code Bold"/>
                </a:rPr>
                <a:t>a</a:t>
              </a:r>
              <a:r>
                <a:rPr lang="en-US" sz="1601">
                  <a:solidFill>
                    <a:srgbClr val="000000"/>
                  </a:solidFill>
                  <a:latin typeface="Fira Code"/>
                </a:rPr>
                <a:t> and </a:t>
              </a:r>
              <a:r>
                <a:rPr lang="en-US" sz="1601">
                  <a:solidFill>
                    <a:srgbClr val="000000"/>
                  </a:solidFill>
                  <a:latin typeface="Fira Code Bold"/>
                </a:rPr>
                <a:t>b</a:t>
              </a:r>
              <a:r>
                <a:rPr lang="en-US" sz="1601">
                  <a:solidFill>
                    <a:srgbClr val="000000"/>
                  </a:solidFill>
                  <a:latin typeface="Fira Code"/>
                </a:rPr>
                <a:t> are correctly exchanged.</a:t>
              </a:r>
            </a:p>
          </p:txBody>
        </p:sp>
      </p:grpSp>
      <p:sp>
        <p:nvSpPr>
          <p:cNvPr name="Freeform 11" id="11"/>
          <p:cNvSpPr/>
          <p:nvPr/>
        </p:nvSpPr>
        <p:spPr>
          <a:xfrm flipH="false" flipV="false" rot="0">
            <a:off x="1351685" y="2687020"/>
            <a:ext cx="5765679" cy="7099640"/>
          </a:xfrm>
          <a:custGeom>
            <a:avLst/>
            <a:gdLst/>
            <a:ahLst/>
            <a:cxnLst/>
            <a:rect r="r" b="b" t="t" l="l"/>
            <a:pathLst>
              <a:path h="7099640" w="5765679">
                <a:moveTo>
                  <a:pt x="0" y="0"/>
                </a:moveTo>
                <a:lnTo>
                  <a:pt x="5765678" y="0"/>
                </a:lnTo>
                <a:lnTo>
                  <a:pt x="5765678" y="7099640"/>
                </a:lnTo>
                <a:lnTo>
                  <a:pt x="0" y="7099640"/>
                </a:lnTo>
                <a:lnTo>
                  <a:pt x="0" y="0"/>
                </a:lnTo>
                <a:close/>
              </a:path>
            </a:pathLst>
          </a:custGeom>
          <a:blipFill>
            <a:blip r:embed="rId7"/>
            <a:stretch>
              <a:fillRect l="0" t="0" r="0" b="0"/>
            </a:stretch>
          </a:blipFill>
        </p:spPr>
      </p:sp>
      <p:grpSp>
        <p:nvGrpSpPr>
          <p:cNvPr name="Group 12" id="12"/>
          <p:cNvGrpSpPr/>
          <p:nvPr/>
        </p:nvGrpSpPr>
        <p:grpSpPr>
          <a:xfrm rot="0">
            <a:off x="5057811" y="3493618"/>
            <a:ext cx="437101" cy="386014"/>
            <a:chOff x="0" y="0"/>
            <a:chExt cx="582801" cy="514685"/>
          </a:xfrm>
        </p:grpSpPr>
        <p:sp>
          <p:nvSpPr>
            <p:cNvPr name="Freeform 13" id="13"/>
            <p:cNvSpPr/>
            <p:nvPr/>
          </p:nvSpPr>
          <p:spPr>
            <a:xfrm flipH="false" flipV="false" rot="0">
              <a:off x="0" y="0"/>
              <a:ext cx="582801" cy="514685"/>
            </a:xfrm>
            <a:custGeom>
              <a:avLst/>
              <a:gdLst/>
              <a:ahLst/>
              <a:cxnLst/>
              <a:rect r="r" b="b" t="t" l="l"/>
              <a:pathLst>
                <a:path h="514685" w="582801">
                  <a:moveTo>
                    <a:pt x="0" y="0"/>
                  </a:moveTo>
                  <a:lnTo>
                    <a:pt x="582801" y="0"/>
                  </a:lnTo>
                  <a:lnTo>
                    <a:pt x="582801" y="514685"/>
                  </a:lnTo>
                  <a:lnTo>
                    <a:pt x="0" y="514685"/>
                  </a:lnTo>
                  <a:lnTo>
                    <a:pt x="0" y="0"/>
                  </a:lnTo>
                  <a:close/>
                </a:path>
              </a:pathLst>
            </a:custGeom>
            <a:blipFill>
              <a:blip r:embed="rId6"/>
              <a:stretch>
                <a:fillRect l="0" t="-6617" r="0" b="-6617"/>
              </a:stretch>
            </a:blipFill>
          </p:spPr>
        </p:sp>
        <p:sp>
          <p:nvSpPr>
            <p:cNvPr name="TextBox 14" id="14"/>
            <p:cNvSpPr txBox="true"/>
            <p:nvPr/>
          </p:nvSpPr>
          <p:spPr>
            <a:xfrm rot="0">
              <a:off x="210745" y="83075"/>
              <a:ext cx="161311" cy="319961"/>
            </a:xfrm>
            <a:prstGeom prst="rect">
              <a:avLst/>
            </a:prstGeom>
          </p:spPr>
          <p:txBody>
            <a:bodyPr anchor="t" rtlCol="false" tIns="0" lIns="0" bIns="0" rIns="0">
              <a:spAutoFit/>
            </a:bodyPr>
            <a:lstStyle/>
            <a:p>
              <a:pPr algn="ctr">
                <a:lnSpc>
                  <a:spcPts val="2014"/>
                </a:lnSpc>
              </a:pPr>
              <a:r>
                <a:rPr lang="en-US" sz="1438">
                  <a:solidFill>
                    <a:srgbClr val="000000"/>
                  </a:solidFill>
                  <a:latin typeface="Canva Sans Bold"/>
                </a:rPr>
                <a:t>1</a:t>
              </a:r>
            </a:p>
          </p:txBody>
        </p:sp>
      </p:grpSp>
      <p:sp>
        <p:nvSpPr>
          <p:cNvPr name="TextBox 15" id="15"/>
          <p:cNvSpPr txBox="true"/>
          <p:nvPr/>
        </p:nvSpPr>
        <p:spPr>
          <a:xfrm rot="0">
            <a:off x="1351685" y="1967395"/>
            <a:ext cx="9463345" cy="416997"/>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Let’s first by initializing our code below:</a:t>
            </a:r>
          </a:p>
        </p:txBody>
      </p:sp>
      <p:sp>
        <p:nvSpPr>
          <p:cNvPr name="TextBox 16" id="16"/>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Function declaration:</a:t>
            </a:r>
          </a:p>
        </p:txBody>
      </p:sp>
      <p:grpSp>
        <p:nvGrpSpPr>
          <p:cNvPr name="Group 17" id="17"/>
          <p:cNvGrpSpPr/>
          <p:nvPr/>
        </p:nvGrpSpPr>
        <p:grpSpPr>
          <a:xfrm rot="0">
            <a:off x="6178023" y="5397335"/>
            <a:ext cx="437101" cy="386014"/>
            <a:chOff x="0" y="0"/>
            <a:chExt cx="582801" cy="514685"/>
          </a:xfrm>
        </p:grpSpPr>
        <p:sp>
          <p:nvSpPr>
            <p:cNvPr name="Freeform 18" id="18"/>
            <p:cNvSpPr/>
            <p:nvPr/>
          </p:nvSpPr>
          <p:spPr>
            <a:xfrm flipH="false" flipV="false" rot="0">
              <a:off x="0" y="0"/>
              <a:ext cx="582801" cy="514685"/>
            </a:xfrm>
            <a:custGeom>
              <a:avLst/>
              <a:gdLst/>
              <a:ahLst/>
              <a:cxnLst/>
              <a:rect r="r" b="b" t="t" l="l"/>
              <a:pathLst>
                <a:path h="514685" w="582801">
                  <a:moveTo>
                    <a:pt x="0" y="0"/>
                  </a:moveTo>
                  <a:lnTo>
                    <a:pt x="582801" y="0"/>
                  </a:lnTo>
                  <a:lnTo>
                    <a:pt x="582801" y="514685"/>
                  </a:lnTo>
                  <a:lnTo>
                    <a:pt x="0" y="514685"/>
                  </a:lnTo>
                  <a:lnTo>
                    <a:pt x="0" y="0"/>
                  </a:lnTo>
                  <a:close/>
                </a:path>
              </a:pathLst>
            </a:custGeom>
            <a:blipFill>
              <a:blip r:embed="rId6"/>
              <a:stretch>
                <a:fillRect l="0" t="-6617" r="0" b="-6617"/>
              </a:stretch>
            </a:blipFill>
          </p:spPr>
        </p:sp>
        <p:sp>
          <p:nvSpPr>
            <p:cNvPr name="TextBox 19" id="19"/>
            <p:cNvSpPr txBox="true"/>
            <p:nvPr/>
          </p:nvSpPr>
          <p:spPr>
            <a:xfrm rot="0">
              <a:off x="210745" y="83075"/>
              <a:ext cx="161311" cy="319961"/>
            </a:xfrm>
            <a:prstGeom prst="rect">
              <a:avLst/>
            </a:prstGeom>
          </p:spPr>
          <p:txBody>
            <a:bodyPr anchor="t" rtlCol="false" tIns="0" lIns="0" bIns="0" rIns="0">
              <a:spAutoFit/>
            </a:bodyPr>
            <a:lstStyle/>
            <a:p>
              <a:pPr algn="ctr">
                <a:lnSpc>
                  <a:spcPts val="2014"/>
                </a:lnSpc>
              </a:pPr>
              <a:r>
                <a:rPr lang="en-US" sz="1438">
                  <a:solidFill>
                    <a:srgbClr val="000000"/>
                  </a:solidFill>
                  <a:latin typeface="Canva Sans Bold"/>
                </a:rPr>
                <a:t>2</a:t>
              </a:r>
            </a:p>
          </p:txBody>
        </p:sp>
      </p:grpSp>
      <p:grpSp>
        <p:nvGrpSpPr>
          <p:cNvPr name="Group 20" id="20"/>
          <p:cNvGrpSpPr/>
          <p:nvPr/>
        </p:nvGrpSpPr>
        <p:grpSpPr>
          <a:xfrm rot="0">
            <a:off x="7677994" y="4589680"/>
            <a:ext cx="8530943" cy="5417059"/>
            <a:chOff x="0" y="0"/>
            <a:chExt cx="11374590" cy="7222745"/>
          </a:xfrm>
        </p:grpSpPr>
        <p:sp>
          <p:nvSpPr>
            <p:cNvPr name="Freeform 21" id="21"/>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6"/>
              <a:stretch>
                <a:fillRect l="0" t="0" r="0" b="0"/>
              </a:stretch>
            </a:blipFill>
          </p:spPr>
        </p:sp>
        <p:sp>
          <p:nvSpPr>
            <p:cNvPr name="TextBox 22" id="22"/>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2</a:t>
              </a:r>
            </a:p>
          </p:txBody>
        </p:sp>
        <p:sp>
          <p:nvSpPr>
            <p:cNvPr name="TextBox 23" id="23"/>
            <p:cNvSpPr txBox="true"/>
            <p:nvPr/>
          </p:nvSpPr>
          <p:spPr>
            <a:xfrm rot="0">
              <a:off x="587505" y="626966"/>
              <a:ext cx="10787085" cy="6595779"/>
            </a:xfrm>
            <a:prstGeom prst="rect">
              <a:avLst/>
            </a:prstGeom>
          </p:spPr>
          <p:txBody>
            <a:bodyPr anchor="t" rtlCol="false" tIns="0" lIns="0" bIns="0" rIns="0">
              <a:spAutoFit/>
            </a:bodyPr>
            <a:lstStyle/>
            <a:p>
              <a:pPr>
                <a:lnSpc>
                  <a:spcPts val="2177"/>
                </a:lnSpc>
              </a:pPr>
              <a:r>
                <a:rPr lang="en-US" sz="1555">
                  <a:solidFill>
                    <a:srgbClr val="000000"/>
                  </a:solidFill>
                  <a:latin typeface="Fira Code"/>
                </a:rPr>
                <a:t>The </a:t>
              </a:r>
              <a:r>
                <a:rPr lang="en-US" sz="1555">
                  <a:solidFill>
                    <a:srgbClr val="000000"/>
                  </a:solidFill>
                  <a:latin typeface="Fira Code Bold"/>
                </a:rPr>
                <a:t>selectionSort</a:t>
              </a:r>
              <a:r>
                <a:rPr lang="en-US" sz="1555">
                  <a:solidFill>
                    <a:srgbClr val="000000"/>
                  </a:solidFill>
                  <a:latin typeface="Fira Code"/>
                </a:rPr>
                <a:t> function takes an array </a:t>
              </a:r>
              <a:r>
                <a:rPr lang="en-US" sz="1555">
                  <a:solidFill>
                    <a:srgbClr val="000000"/>
                  </a:solidFill>
                  <a:latin typeface="Fira Code Bold"/>
                </a:rPr>
                <a:t>arr</a:t>
              </a:r>
              <a:r>
                <a:rPr lang="en-US" sz="1555">
                  <a:solidFill>
                    <a:srgbClr val="000000"/>
                  </a:solidFill>
                  <a:latin typeface="Fira Code"/>
                </a:rPr>
                <a:t> and its size </a:t>
              </a:r>
              <a:r>
                <a:rPr lang="en-US" sz="1555">
                  <a:solidFill>
                    <a:srgbClr val="000000"/>
                  </a:solidFill>
                  <a:latin typeface="Fira Code Bold"/>
                </a:rPr>
                <a:t>n</a:t>
              </a:r>
              <a:r>
                <a:rPr lang="en-US" sz="1555">
                  <a:solidFill>
                    <a:srgbClr val="000000"/>
                  </a:solidFill>
                  <a:latin typeface="Fira Code"/>
                </a:rPr>
                <a:t> as input and performs the Selection Sort algorithm.</a:t>
              </a:r>
            </a:p>
            <a:p>
              <a:pPr>
                <a:lnSpc>
                  <a:spcPts val="2177"/>
                </a:lnSpc>
              </a:pPr>
            </a:p>
            <a:p>
              <a:pPr>
                <a:lnSpc>
                  <a:spcPts val="2177"/>
                </a:lnSpc>
              </a:pPr>
              <a:r>
                <a:rPr lang="en-US" sz="1555">
                  <a:solidFill>
                    <a:srgbClr val="000000"/>
                  </a:solidFill>
                  <a:latin typeface="Fira Code"/>
                </a:rPr>
                <a:t>The algorithm works by repeatedly finding the minimum element from the unsorted portion of the array and swapping it with the element at the current position. The outer loop iterates through the array from the first element to the second-to-last element. </a:t>
              </a:r>
            </a:p>
            <a:p>
              <a:pPr>
                <a:lnSpc>
                  <a:spcPts val="2177"/>
                </a:lnSpc>
              </a:pPr>
            </a:p>
            <a:p>
              <a:pPr>
                <a:lnSpc>
                  <a:spcPts val="2177"/>
                </a:lnSpc>
              </a:pPr>
              <a:r>
                <a:rPr lang="en-US" sz="1555">
                  <a:solidFill>
                    <a:srgbClr val="000000"/>
                  </a:solidFill>
                  <a:latin typeface="Fira Code"/>
                </a:rPr>
                <a:t>For each iteration, it initializes </a:t>
              </a:r>
              <a:r>
                <a:rPr lang="en-US" sz="1555">
                  <a:solidFill>
                    <a:srgbClr val="000000"/>
                  </a:solidFill>
                  <a:latin typeface="Fira Code Bold"/>
                </a:rPr>
                <a:t>minIndex</a:t>
              </a:r>
              <a:r>
                <a:rPr lang="en-US" sz="1555">
                  <a:solidFill>
                    <a:srgbClr val="000000"/>
                  </a:solidFill>
                  <a:latin typeface="Fira Code"/>
                </a:rPr>
                <a:t> as the current index </a:t>
              </a:r>
              <a:r>
                <a:rPr lang="en-US" sz="1555">
                  <a:solidFill>
                    <a:srgbClr val="000000"/>
                  </a:solidFill>
                  <a:latin typeface="Fira Code Bold"/>
                </a:rPr>
                <a:t>i</a:t>
              </a:r>
              <a:r>
                <a:rPr lang="en-US" sz="1555">
                  <a:solidFill>
                    <a:srgbClr val="000000"/>
                  </a:solidFill>
                  <a:latin typeface="Fira Code"/>
                </a:rPr>
                <a:t>.</a:t>
              </a:r>
            </a:p>
            <a:p>
              <a:pPr>
                <a:lnSpc>
                  <a:spcPts val="2177"/>
                </a:lnSpc>
              </a:pPr>
              <a:r>
                <a:rPr lang="en-US" sz="1555">
                  <a:solidFill>
                    <a:srgbClr val="000000"/>
                  </a:solidFill>
                  <a:latin typeface="Fira Code"/>
                </a:rPr>
                <a:t>The inner loop starts from </a:t>
              </a:r>
              <a:r>
                <a:rPr lang="en-US" sz="1555">
                  <a:solidFill>
                    <a:srgbClr val="000000"/>
                  </a:solidFill>
                  <a:latin typeface="Fira Code Bold"/>
                </a:rPr>
                <a:t>i</a:t>
              </a:r>
              <a:r>
                <a:rPr lang="en-US" sz="1555">
                  <a:solidFill>
                    <a:srgbClr val="000000"/>
                  </a:solidFill>
                  <a:latin typeface="Fira Code"/>
                </a:rPr>
                <a:t> + 1 and iterates through the remaining unsorted elements. It compares each element with the current minimum element </a:t>
              </a:r>
              <a:r>
                <a:rPr lang="en-US" sz="1555">
                  <a:solidFill>
                    <a:srgbClr val="000000"/>
                  </a:solidFill>
                  <a:latin typeface="Fira Code Bold"/>
                </a:rPr>
                <a:t>(arr[minIndex])</a:t>
              </a:r>
              <a:r>
                <a:rPr lang="en-US" sz="1555">
                  <a:solidFill>
                    <a:srgbClr val="000000"/>
                  </a:solidFill>
                  <a:latin typeface="Fira Code"/>
                </a:rPr>
                <a:t> and updates </a:t>
              </a:r>
              <a:r>
                <a:rPr lang="en-US" sz="1555">
                  <a:solidFill>
                    <a:srgbClr val="000000"/>
                  </a:solidFill>
                  <a:latin typeface="Fira Code Bold"/>
                </a:rPr>
                <a:t>minIndex</a:t>
              </a:r>
              <a:r>
                <a:rPr lang="en-US" sz="1555">
                  <a:solidFill>
                    <a:srgbClr val="000000"/>
                  </a:solidFill>
                  <a:latin typeface="Fira Code"/>
                </a:rPr>
                <a:t> if a smaller element is found.</a:t>
              </a:r>
            </a:p>
            <a:p>
              <a:pPr>
                <a:lnSpc>
                  <a:spcPts val="2177"/>
                </a:lnSpc>
              </a:pPr>
            </a:p>
            <a:p>
              <a:pPr>
                <a:lnSpc>
                  <a:spcPts val="2177"/>
                </a:lnSpc>
              </a:pPr>
              <a:r>
                <a:rPr lang="en-US" sz="1555">
                  <a:solidFill>
                    <a:srgbClr val="000000"/>
                  </a:solidFill>
                  <a:latin typeface="Fira Code"/>
                </a:rPr>
                <a:t>After finding the minimum element in the inner loop, it performs a swap between the current element at index </a:t>
              </a:r>
              <a:r>
                <a:rPr lang="en-US" sz="1555">
                  <a:solidFill>
                    <a:srgbClr val="000000"/>
                  </a:solidFill>
                  <a:latin typeface="Fira Code Bold"/>
                </a:rPr>
                <a:t>i</a:t>
              </a:r>
              <a:r>
                <a:rPr lang="en-US" sz="1555">
                  <a:solidFill>
                    <a:srgbClr val="000000"/>
                  </a:solidFill>
                  <a:latin typeface="Fira Code"/>
                </a:rPr>
                <a:t> and the minimum element at </a:t>
              </a:r>
              <a:r>
                <a:rPr lang="en-US" sz="1555">
                  <a:solidFill>
                    <a:srgbClr val="000000"/>
                  </a:solidFill>
                  <a:latin typeface="Fira Code Bold"/>
                </a:rPr>
                <a:t>minIndex</a:t>
              </a:r>
              <a:r>
                <a:rPr lang="en-US" sz="1555">
                  <a:solidFill>
                    <a:srgbClr val="000000"/>
                  </a:solidFill>
                  <a:latin typeface="Fira Code"/>
                </a:rPr>
                <a:t>.</a:t>
              </a:r>
            </a:p>
            <a:p>
              <a:pPr>
                <a:lnSpc>
                  <a:spcPts val="2177"/>
                </a:lnSpc>
              </a:pPr>
            </a:p>
          </p:txBody>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Freeform 7" id="7"/>
          <p:cNvSpPr/>
          <p:nvPr/>
        </p:nvSpPr>
        <p:spPr>
          <a:xfrm flipH="false" flipV="false" rot="0">
            <a:off x="1351685" y="2784443"/>
            <a:ext cx="6603411" cy="3805704"/>
          </a:xfrm>
          <a:custGeom>
            <a:avLst/>
            <a:gdLst/>
            <a:ahLst/>
            <a:cxnLst/>
            <a:rect r="r" b="b" t="t" l="l"/>
            <a:pathLst>
              <a:path h="3805704" w="6603411">
                <a:moveTo>
                  <a:pt x="0" y="0"/>
                </a:moveTo>
                <a:lnTo>
                  <a:pt x="6603411" y="0"/>
                </a:lnTo>
                <a:lnTo>
                  <a:pt x="6603411" y="3805704"/>
                </a:lnTo>
                <a:lnTo>
                  <a:pt x="0" y="3805704"/>
                </a:lnTo>
                <a:lnTo>
                  <a:pt x="0" y="0"/>
                </a:lnTo>
                <a:close/>
              </a:path>
            </a:pathLst>
          </a:custGeom>
          <a:blipFill>
            <a:blip r:embed="rId6"/>
            <a:stretch>
              <a:fillRect l="0" t="0" r="0" b="0"/>
            </a:stretch>
          </a:blipFill>
        </p:spPr>
      </p:sp>
      <p:sp>
        <p:nvSpPr>
          <p:cNvPr name="TextBox 8" id="8"/>
          <p:cNvSpPr txBox="true"/>
          <p:nvPr/>
        </p:nvSpPr>
        <p:spPr>
          <a:xfrm rot="0">
            <a:off x="1351685" y="1967395"/>
            <a:ext cx="9463345" cy="416997"/>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Next step:</a:t>
            </a:r>
          </a:p>
        </p:txBody>
      </p:sp>
      <p:sp>
        <p:nvSpPr>
          <p:cNvPr name="TextBox 9" id="9"/>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Function declaration:</a:t>
            </a:r>
          </a:p>
        </p:txBody>
      </p:sp>
      <p:sp>
        <p:nvSpPr>
          <p:cNvPr name="TextBox 10" id="10"/>
          <p:cNvSpPr txBox="true"/>
          <p:nvPr/>
        </p:nvSpPr>
        <p:spPr>
          <a:xfrm rot="0">
            <a:off x="8606747" y="5791426"/>
            <a:ext cx="7097781" cy="2380799"/>
          </a:xfrm>
          <a:prstGeom prst="rect">
            <a:avLst/>
          </a:prstGeom>
        </p:spPr>
        <p:txBody>
          <a:bodyPr anchor="t" rtlCol="false" tIns="0" lIns="0" bIns="0" rIns="0">
            <a:spAutoFit/>
          </a:bodyPr>
          <a:lstStyle/>
          <a:p>
            <a:pPr marL="489613" indent="-244806" lvl="1">
              <a:lnSpc>
                <a:spcPts val="3174"/>
              </a:lnSpc>
              <a:buFont typeface="Arial"/>
              <a:buChar char="•"/>
            </a:pPr>
            <a:r>
              <a:rPr lang="en-US" sz="2267">
                <a:solidFill>
                  <a:srgbClr val="000000"/>
                </a:solidFill>
                <a:latin typeface="Fira Code Bold"/>
              </a:rPr>
              <a:t>For this block of code, this is optional but during our first practice, it’s a very good thing to have this function so we can compare our array, before and after being sorted!</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Freeform 7" id="7"/>
          <p:cNvSpPr/>
          <p:nvPr/>
        </p:nvSpPr>
        <p:spPr>
          <a:xfrm flipH="false" flipV="false" rot="0">
            <a:off x="1351685" y="3016028"/>
            <a:ext cx="6379391" cy="5264713"/>
          </a:xfrm>
          <a:custGeom>
            <a:avLst/>
            <a:gdLst/>
            <a:ahLst/>
            <a:cxnLst/>
            <a:rect r="r" b="b" t="t" l="l"/>
            <a:pathLst>
              <a:path h="5264713" w="6379391">
                <a:moveTo>
                  <a:pt x="0" y="0"/>
                </a:moveTo>
                <a:lnTo>
                  <a:pt x="6379391" y="0"/>
                </a:lnTo>
                <a:lnTo>
                  <a:pt x="6379391" y="5264713"/>
                </a:lnTo>
                <a:lnTo>
                  <a:pt x="0" y="5264713"/>
                </a:lnTo>
                <a:lnTo>
                  <a:pt x="0" y="0"/>
                </a:lnTo>
                <a:close/>
              </a:path>
            </a:pathLst>
          </a:custGeom>
          <a:blipFill>
            <a:blip r:embed="rId6"/>
            <a:stretch>
              <a:fillRect l="0" t="0" r="0" b="0"/>
            </a:stretch>
          </a:blipFill>
        </p:spPr>
      </p:sp>
      <p:sp>
        <p:nvSpPr>
          <p:cNvPr name="Freeform 8" id="8"/>
          <p:cNvSpPr/>
          <p:nvPr/>
        </p:nvSpPr>
        <p:spPr>
          <a:xfrm flipH="false" flipV="false" rot="0">
            <a:off x="8092659" y="4989721"/>
            <a:ext cx="8748626" cy="3291019"/>
          </a:xfrm>
          <a:custGeom>
            <a:avLst/>
            <a:gdLst/>
            <a:ahLst/>
            <a:cxnLst/>
            <a:rect r="r" b="b" t="t" l="l"/>
            <a:pathLst>
              <a:path h="3291019" w="8748626">
                <a:moveTo>
                  <a:pt x="0" y="0"/>
                </a:moveTo>
                <a:lnTo>
                  <a:pt x="8748627" y="0"/>
                </a:lnTo>
                <a:lnTo>
                  <a:pt x="8748627" y="3291020"/>
                </a:lnTo>
                <a:lnTo>
                  <a:pt x="0" y="3291020"/>
                </a:lnTo>
                <a:lnTo>
                  <a:pt x="0" y="0"/>
                </a:lnTo>
                <a:close/>
              </a:path>
            </a:pathLst>
          </a:custGeom>
          <a:blipFill>
            <a:blip r:embed="rId7"/>
            <a:stretch>
              <a:fillRect l="0" t="0" r="0" b="0"/>
            </a:stretch>
          </a:blipFill>
        </p:spPr>
      </p:sp>
      <p:sp>
        <p:nvSpPr>
          <p:cNvPr name="TextBox 9" id="9"/>
          <p:cNvSpPr txBox="true"/>
          <p:nvPr/>
        </p:nvSpPr>
        <p:spPr>
          <a:xfrm rot="0">
            <a:off x="1351685" y="1967395"/>
            <a:ext cx="5408494" cy="416997"/>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Let the magic discloses!</a:t>
            </a:r>
          </a:p>
        </p:txBody>
      </p:sp>
      <p:sp>
        <p:nvSpPr>
          <p:cNvPr name="TextBox 10" id="10"/>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Compilation:</a:t>
            </a:r>
          </a:p>
        </p:txBody>
      </p:sp>
      <p:sp>
        <p:nvSpPr>
          <p:cNvPr name="TextBox 11" id="11"/>
          <p:cNvSpPr txBox="true"/>
          <p:nvPr/>
        </p:nvSpPr>
        <p:spPr>
          <a:xfrm rot="0">
            <a:off x="8092659" y="2977928"/>
            <a:ext cx="6765913" cy="997447"/>
          </a:xfrm>
          <a:prstGeom prst="rect">
            <a:avLst/>
          </a:prstGeom>
        </p:spPr>
        <p:txBody>
          <a:bodyPr anchor="t" rtlCol="false" tIns="0" lIns="0" bIns="0" rIns="0">
            <a:spAutoFit/>
          </a:bodyPr>
          <a:lstStyle/>
          <a:p>
            <a:pPr>
              <a:lnSpc>
                <a:spcPts val="3052"/>
              </a:lnSpc>
            </a:pPr>
            <a:r>
              <a:rPr lang="en-US" sz="2180">
                <a:solidFill>
                  <a:srgbClr val="000000"/>
                </a:solidFill>
                <a:latin typeface="Fira Code Bold"/>
              </a:rPr>
              <a:t>Result:</a:t>
            </a:r>
          </a:p>
          <a:p>
            <a:pPr marL="384400" indent="-192200" lvl="1">
              <a:lnSpc>
                <a:spcPts val="2492"/>
              </a:lnSpc>
              <a:buFont typeface="Arial"/>
              <a:buChar char="•"/>
            </a:pPr>
            <a:r>
              <a:rPr lang="en-US" sz="1780">
                <a:solidFill>
                  <a:srgbClr val="000000"/>
                </a:solidFill>
                <a:latin typeface="Fira Code Bold"/>
              </a:rPr>
              <a:t>if written correctly, your results should be shown like below!</a:t>
            </a:r>
          </a:p>
        </p:txBody>
      </p:sp>
      <p:grpSp>
        <p:nvGrpSpPr>
          <p:cNvPr name="Group 12" id="12"/>
          <p:cNvGrpSpPr/>
          <p:nvPr/>
        </p:nvGrpSpPr>
        <p:grpSpPr>
          <a:xfrm rot="0">
            <a:off x="2075839" y="4989721"/>
            <a:ext cx="437101" cy="386014"/>
            <a:chOff x="0" y="0"/>
            <a:chExt cx="582801" cy="514685"/>
          </a:xfrm>
        </p:grpSpPr>
        <p:sp>
          <p:nvSpPr>
            <p:cNvPr name="Freeform 13" id="13"/>
            <p:cNvSpPr/>
            <p:nvPr/>
          </p:nvSpPr>
          <p:spPr>
            <a:xfrm flipH="false" flipV="false" rot="0">
              <a:off x="0" y="0"/>
              <a:ext cx="582801" cy="514685"/>
            </a:xfrm>
            <a:custGeom>
              <a:avLst/>
              <a:gdLst/>
              <a:ahLst/>
              <a:cxnLst/>
              <a:rect r="r" b="b" t="t" l="l"/>
              <a:pathLst>
                <a:path h="514685" w="582801">
                  <a:moveTo>
                    <a:pt x="0" y="0"/>
                  </a:moveTo>
                  <a:lnTo>
                    <a:pt x="582801" y="0"/>
                  </a:lnTo>
                  <a:lnTo>
                    <a:pt x="582801" y="514685"/>
                  </a:lnTo>
                  <a:lnTo>
                    <a:pt x="0" y="514685"/>
                  </a:lnTo>
                  <a:lnTo>
                    <a:pt x="0" y="0"/>
                  </a:lnTo>
                  <a:close/>
                </a:path>
              </a:pathLst>
            </a:custGeom>
            <a:blipFill>
              <a:blip r:embed="rId8"/>
              <a:stretch>
                <a:fillRect l="0" t="-6617" r="0" b="-6617"/>
              </a:stretch>
            </a:blipFill>
          </p:spPr>
        </p:sp>
        <p:sp>
          <p:nvSpPr>
            <p:cNvPr name="TextBox 14" id="14"/>
            <p:cNvSpPr txBox="true"/>
            <p:nvPr/>
          </p:nvSpPr>
          <p:spPr>
            <a:xfrm rot="0">
              <a:off x="210745" y="83075"/>
              <a:ext cx="161311" cy="319961"/>
            </a:xfrm>
            <a:prstGeom prst="rect">
              <a:avLst/>
            </a:prstGeom>
          </p:spPr>
          <p:txBody>
            <a:bodyPr anchor="t" rtlCol="false" tIns="0" lIns="0" bIns="0" rIns="0">
              <a:spAutoFit/>
            </a:bodyPr>
            <a:lstStyle/>
            <a:p>
              <a:pPr algn="ctr">
                <a:lnSpc>
                  <a:spcPts val="2014"/>
                </a:lnSpc>
              </a:pPr>
              <a:r>
                <a:rPr lang="en-US" sz="1438">
                  <a:solidFill>
                    <a:srgbClr val="000000"/>
                  </a:solidFill>
                  <a:latin typeface="Canva Sans Bold"/>
                </a:rPr>
                <a:t>1</a:t>
              </a:r>
            </a:p>
          </p:txBody>
        </p:sp>
      </p:grpSp>
      <p:grpSp>
        <p:nvGrpSpPr>
          <p:cNvPr name="Group 15" id="15"/>
          <p:cNvGrpSpPr/>
          <p:nvPr/>
        </p:nvGrpSpPr>
        <p:grpSpPr>
          <a:xfrm rot="0">
            <a:off x="2075839" y="6442224"/>
            <a:ext cx="437101" cy="386014"/>
            <a:chOff x="0" y="0"/>
            <a:chExt cx="582801" cy="514685"/>
          </a:xfrm>
        </p:grpSpPr>
        <p:sp>
          <p:nvSpPr>
            <p:cNvPr name="Freeform 16" id="16"/>
            <p:cNvSpPr/>
            <p:nvPr/>
          </p:nvSpPr>
          <p:spPr>
            <a:xfrm flipH="false" flipV="false" rot="0">
              <a:off x="0" y="0"/>
              <a:ext cx="582801" cy="514685"/>
            </a:xfrm>
            <a:custGeom>
              <a:avLst/>
              <a:gdLst/>
              <a:ahLst/>
              <a:cxnLst/>
              <a:rect r="r" b="b" t="t" l="l"/>
              <a:pathLst>
                <a:path h="514685" w="582801">
                  <a:moveTo>
                    <a:pt x="0" y="0"/>
                  </a:moveTo>
                  <a:lnTo>
                    <a:pt x="582801" y="0"/>
                  </a:lnTo>
                  <a:lnTo>
                    <a:pt x="582801" y="514685"/>
                  </a:lnTo>
                  <a:lnTo>
                    <a:pt x="0" y="514685"/>
                  </a:lnTo>
                  <a:lnTo>
                    <a:pt x="0" y="0"/>
                  </a:lnTo>
                  <a:close/>
                </a:path>
              </a:pathLst>
            </a:custGeom>
            <a:blipFill>
              <a:blip r:embed="rId8"/>
              <a:stretch>
                <a:fillRect l="0" t="-6617" r="0" b="-6617"/>
              </a:stretch>
            </a:blipFill>
          </p:spPr>
        </p:sp>
        <p:sp>
          <p:nvSpPr>
            <p:cNvPr name="TextBox 17" id="17"/>
            <p:cNvSpPr txBox="true"/>
            <p:nvPr/>
          </p:nvSpPr>
          <p:spPr>
            <a:xfrm rot="0">
              <a:off x="210745" y="83075"/>
              <a:ext cx="161311" cy="319961"/>
            </a:xfrm>
            <a:prstGeom prst="rect">
              <a:avLst/>
            </a:prstGeom>
          </p:spPr>
          <p:txBody>
            <a:bodyPr anchor="t" rtlCol="false" tIns="0" lIns="0" bIns="0" rIns="0">
              <a:spAutoFit/>
            </a:bodyPr>
            <a:lstStyle/>
            <a:p>
              <a:pPr algn="ctr">
                <a:lnSpc>
                  <a:spcPts val="2014"/>
                </a:lnSpc>
              </a:pPr>
              <a:r>
                <a:rPr lang="en-US" sz="1438">
                  <a:solidFill>
                    <a:srgbClr val="000000"/>
                  </a:solidFill>
                  <a:latin typeface="Canva Sans Bold"/>
                </a:rPr>
                <a:t>2</a:t>
              </a:r>
            </a:p>
          </p:txBody>
        </p:sp>
      </p:grpSp>
      <p:grpSp>
        <p:nvGrpSpPr>
          <p:cNvPr name="Group 18" id="18"/>
          <p:cNvGrpSpPr/>
          <p:nvPr/>
        </p:nvGrpSpPr>
        <p:grpSpPr>
          <a:xfrm rot="0">
            <a:off x="15202828" y="5455377"/>
            <a:ext cx="437101" cy="386014"/>
            <a:chOff x="0" y="0"/>
            <a:chExt cx="582801" cy="514685"/>
          </a:xfrm>
        </p:grpSpPr>
        <p:sp>
          <p:nvSpPr>
            <p:cNvPr name="Freeform 19" id="19"/>
            <p:cNvSpPr/>
            <p:nvPr/>
          </p:nvSpPr>
          <p:spPr>
            <a:xfrm flipH="false" flipV="false" rot="0">
              <a:off x="0" y="0"/>
              <a:ext cx="582801" cy="514685"/>
            </a:xfrm>
            <a:custGeom>
              <a:avLst/>
              <a:gdLst/>
              <a:ahLst/>
              <a:cxnLst/>
              <a:rect r="r" b="b" t="t" l="l"/>
              <a:pathLst>
                <a:path h="514685" w="582801">
                  <a:moveTo>
                    <a:pt x="0" y="0"/>
                  </a:moveTo>
                  <a:lnTo>
                    <a:pt x="582801" y="0"/>
                  </a:lnTo>
                  <a:lnTo>
                    <a:pt x="582801" y="514685"/>
                  </a:lnTo>
                  <a:lnTo>
                    <a:pt x="0" y="514685"/>
                  </a:lnTo>
                  <a:lnTo>
                    <a:pt x="0" y="0"/>
                  </a:lnTo>
                  <a:close/>
                </a:path>
              </a:pathLst>
            </a:custGeom>
            <a:blipFill>
              <a:blip r:embed="rId8"/>
              <a:stretch>
                <a:fillRect l="0" t="-6617" r="0" b="-6617"/>
              </a:stretch>
            </a:blipFill>
          </p:spPr>
        </p:sp>
        <p:sp>
          <p:nvSpPr>
            <p:cNvPr name="TextBox 20" id="20"/>
            <p:cNvSpPr txBox="true"/>
            <p:nvPr/>
          </p:nvSpPr>
          <p:spPr>
            <a:xfrm rot="0">
              <a:off x="210745" y="83075"/>
              <a:ext cx="161311" cy="319961"/>
            </a:xfrm>
            <a:prstGeom prst="rect">
              <a:avLst/>
            </a:prstGeom>
          </p:spPr>
          <p:txBody>
            <a:bodyPr anchor="t" rtlCol="false" tIns="0" lIns="0" bIns="0" rIns="0">
              <a:spAutoFit/>
            </a:bodyPr>
            <a:lstStyle/>
            <a:p>
              <a:pPr algn="ctr">
                <a:lnSpc>
                  <a:spcPts val="2014"/>
                </a:lnSpc>
              </a:pPr>
              <a:r>
                <a:rPr lang="en-US" sz="1438">
                  <a:solidFill>
                    <a:srgbClr val="000000"/>
                  </a:solidFill>
                  <a:latin typeface="Canva Sans Bold"/>
                </a:rPr>
                <a:t>1</a:t>
              </a:r>
            </a:p>
          </p:txBody>
        </p:sp>
      </p:grpSp>
      <p:grpSp>
        <p:nvGrpSpPr>
          <p:cNvPr name="Group 21" id="21"/>
          <p:cNvGrpSpPr/>
          <p:nvPr/>
        </p:nvGrpSpPr>
        <p:grpSpPr>
          <a:xfrm rot="0">
            <a:off x="14984278" y="6249217"/>
            <a:ext cx="437101" cy="386014"/>
            <a:chOff x="0" y="0"/>
            <a:chExt cx="582801" cy="514685"/>
          </a:xfrm>
        </p:grpSpPr>
        <p:sp>
          <p:nvSpPr>
            <p:cNvPr name="Freeform 22" id="22"/>
            <p:cNvSpPr/>
            <p:nvPr/>
          </p:nvSpPr>
          <p:spPr>
            <a:xfrm flipH="false" flipV="false" rot="0">
              <a:off x="0" y="0"/>
              <a:ext cx="582801" cy="514685"/>
            </a:xfrm>
            <a:custGeom>
              <a:avLst/>
              <a:gdLst/>
              <a:ahLst/>
              <a:cxnLst/>
              <a:rect r="r" b="b" t="t" l="l"/>
              <a:pathLst>
                <a:path h="514685" w="582801">
                  <a:moveTo>
                    <a:pt x="0" y="0"/>
                  </a:moveTo>
                  <a:lnTo>
                    <a:pt x="582801" y="0"/>
                  </a:lnTo>
                  <a:lnTo>
                    <a:pt x="582801" y="514685"/>
                  </a:lnTo>
                  <a:lnTo>
                    <a:pt x="0" y="514685"/>
                  </a:lnTo>
                  <a:lnTo>
                    <a:pt x="0" y="0"/>
                  </a:lnTo>
                  <a:close/>
                </a:path>
              </a:pathLst>
            </a:custGeom>
            <a:blipFill>
              <a:blip r:embed="rId8"/>
              <a:stretch>
                <a:fillRect l="0" t="-6617" r="0" b="-6617"/>
              </a:stretch>
            </a:blipFill>
          </p:spPr>
        </p:sp>
        <p:sp>
          <p:nvSpPr>
            <p:cNvPr name="TextBox 23" id="23"/>
            <p:cNvSpPr txBox="true"/>
            <p:nvPr/>
          </p:nvSpPr>
          <p:spPr>
            <a:xfrm rot="0">
              <a:off x="210745" y="83075"/>
              <a:ext cx="161311" cy="319961"/>
            </a:xfrm>
            <a:prstGeom prst="rect">
              <a:avLst/>
            </a:prstGeom>
          </p:spPr>
          <p:txBody>
            <a:bodyPr anchor="t" rtlCol="false" tIns="0" lIns="0" bIns="0" rIns="0">
              <a:spAutoFit/>
            </a:bodyPr>
            <a:lstStyle/>
            <a:p>
              <a:pPr algn="ctr">
                <a:lnSpc>
                  <a:spcPts val="2014"/>
                </a:lnSpc>
              </a:pPr>
              <a:r>
                <a:rPr lang="en-US" sz="1438">
                  <a:solidFill>
                    <a:srgbClr val="000000"/>
                  </a:solidFill>
                  <a:latin typeface="Canva Sans Bold"/>
                </a:rPr>
                <a:t>2</a:t>
              </a:r>
            </a:p>
          </p:txBody>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487538" y="11051494"/>
              <a:ext cx="3544976" cy="3617322"/>
            </a:xfrm>
            <a:custGeom>
              <a:avLst/>
              <a:gdLst/>
              <a:ahLst/>
              <a:cxnLst/>
              <a:rect r="r" b="b" t="t" l="l"/>
              <a:pathLst>
                <a:path h="3617322" w="3544976">
                  <a:moveTo>
                    <a:pt x="0" y="0"/>
                  </a:moveTo>
                  <a:lnTo>
                    <a:pt x="3544976" y="0"/>
                  </a:lnTo>
                  <a:lnTo>
                    <a:pt x="3544976" y="3617322"/>
                  </a:lnTo>
                  <a:lnTo>
                    <a:pt x="0" y="36173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7"/>
              <a:stretch>
                <a:fillRect l="0" t="0" r="0" b="0"/>
              </a:stretch>
            </a:blipFill>
          </p:spPr>
        </p:sp>
      </p:grpSp>
      <p:sp>
        <p:nvSpPr>
          <p:cNvPr name="Freeform 8" id="8"/>
          <p:cNvSpPr/>
          <p:nvPr/>
        </p:nvSpPr>
        <p:spPr>
          <a:xfrm flipH="false" flipV="false" rot="0">
            <a:off x="6287267" y="494202"/>
            <a:ext cx="1312799" cy="1312799"/>
          </a:xfrm>
          <a:custGeom>
            <a:avLst/>
            <a:gdLst/>
            <a:ahLst/>
            <a:cxnLst/>
            <a:rect r="r" b="b" t="t" l="l"/>
            <a:pathLst>
              <a:path h="1312799" w="1312799">
                <a:moveTo>
                  <a:pt x="0" y="0"/>
                </a:moveTo>
                <a:lnTo>
                  <a:pt x="1312799" y="0"/>
                </a:lnTo>
                <a:lnTo>
                  <a:pt x="1312799" y="1312799"/>
                </a:lnTo>
                <a:lnTo>
                  <a:pt x="0" y="1312799"/>
                </a:lnTo>
                <a:lnTo>
                  <a:pt x="0" y="0"/>
                </a:lnTo>
                <a:close/>
              </a:path>
            </a:pathLst>
          </a:custGeom>
          <a:blipFill>
            <a:blip r:embed="rId8"/>
            <a:stretch>
              <a:fillRect l="0" t="0" r="0" b="0"/>
            </a:stretch>
          </a:blipFill>
        </p:spPr>
      </p:sp>
      <p:sp>
        <p:nvSpPr>
          <p:cNvPr name="TextBox 9" id="9"/>
          <p:cNvSpPr txBox="true"/>
          <p:nvPr/>
        </p:nvSpPr>
        <p:spPr>
          <a:xfrm rot="0">
            <a:off x="1583158" y="788107"/>
            <a:ext cx="5901326"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7. Merge sort</a:t>
            </a:r>
          </a:p>
        </p:txBody>
      </p:sp>
      <p:sp>
        <p:nvSpPr>
          <p:cNvPr name="TextBox 10" id="10"/>
          <p:cNvSpPr txBox="true"/>
          <p:nvPr/>
        </p:nvSpPr>
        <p:spPr>
          <a:xfrm rot="0">
            <a:off x="1882734" y="2080440"/>
            <a:ext cx="11659641" cy="2097121"/>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Merge Sort is a sorting algorithm that follows a divide-and-conquer approach. The main idea behind Merge Sort is to divide the unsorted list repeatedly into smaller sublists until each sublist contains only one element. Then, it merges these smaller sublists back together in a sorted manner until the entire list is sorted.</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0"/>
            <a:ext cx="21128119" cy="10602160"/>
            <a:chOff x="0" y="0"/>
            <a:chExt cx="28170826" cy="14136213"/>
          </a:xfrm>
        </p:grpSpPr>
        <p:sp>
          <p:nvSpPr>
            <p:cNvPr name="Freeform 3" id="3"/>
            <p:cNvSpPr/>
            <p:nvPr/>
          </p:nvSpPr>
          <p:spPr>
            <a:xfrm flipH="false" flipV="false" rot="0">
              <a:off x="0" y="0"/>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0"/>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0"/>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0">
            <a:off x="1351685" y="2553560"/>
            <a:ext cx="8077764" cy="6142223"/>
          </a:xfrm>
          <a:custGeom>
            <a:avLst/>
            <a:gdLst/>
            <a:ahLst/>
            <a:cxnLst/>
            <a:rect r="r" b="b" t="t" l="l"/>
            <a:pathLst>
              <a:path h="6142223" w="8077764">
                <a:moveTo>
                  <a:pt x="0" y="0"/>
                </a:moveTo>
                <a:lnTo>
                  <a:pt x="8077764" y="0"/>
                </a:lnTo>
                <a:lnTo>
                  <a:pt x="8077764" y="6142223"/>
                </a:lnTo>
                <a:lnTo>
                  <a:pt x="0" y="6142223"/>
                </a:lnTo>
                <a:lnTo>
                  <a:pt x="0" y="0"/>
                </a:lnTo>
                <a:close/>
              </a:path>
            </a:pathLst>
          </a:custGeom>
          <a:blipFill>
            <a:blip r:embed="rId5"/>
            <a:stretch>
              <a:fillRect l="0" t="0" r="-5552" b="-65681"/>
            </a:stretch>
          </a:blipFill>
        </p:spPr>
      </p:sp>
      <p:sp>
        <p:nvSpPr>
          <p:cNvPr name="TextBox 7" id="7"/>
          <p:cNvSpPr txBox="true"/>
          <p:nvPr/>
        </p:nvSpPr>
        <p:spPr>
          <a:xfrm rot="0">
            <a:off x="1351685" y="1967395"/>
            <a:ext cx="6418263" cy="416997"/>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Let’s first by initializing our code below:</a:t>
            </a:r>
          </a:p>
        </p:txBody>
      </p:sp>
      <p:sp>
        <p:nvSpPr>
          <p:cNvPr name="TextBox 8" id="8"/>
          <p:cNvSpPr txBox="true"/>
          <p:nvPr/>
        </p:nvSpPr>
        <p:spPr>
          <a:xfrm rot="0">
            <a:off x="1351685" y="788107"/>
            <a:ext cx="1101622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Function declaration:</a:t>
            </a:r>
          </a:p>
        </p:txBody>
      </p:sp>
      <p:grpSp>
        <p:nvGrpSpPr>
          <p:cNvPr name="Group 9" id="9"/>
          <p:cNvGrpSpPr/>
          <p:nvPr/>
        </p:nvGrpSpPr>
        <p:grpSpPr>
          <a:xfrm rot="0">
            <a:off x="2077073" y="5041915"/>
            <a:ext cx="440629" cy="440629"/>
            <a:chOff x="0" y="0"/>
            <a:chExt cx="587505" cy="587505"/>
          </a:xfrm>
        </p:grpSpPr>
        <p:sp>
          <p:nvSpPr>
            <p:cNvPr name="Freeform 10" id="10"/>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6"/>
              <a:stretch>
                <a:fillRect l="0" t="0" r="0" b="0"/>
              </a:stretch>
            </a:blipFill>
          </p:spPr>
        </p:sp>
        <p:sp>
          <p:nvSpPr>
            <p:cNvPr name="TextBox 11" id="11"/>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1</a:t>
              </a:r>
            </a:p>
          </p:txBody>
        </p:sp>
      </p:grpSp>
      <p:sp>
        <p:nvSpPr>
          <p:cNvPr name="TextBox 12" id="12"/>
          <p:cNvSpPr txBox="true"/>
          <p:nvPr/>
        </p:nvSpPr>
        <p:spPr>
          <a:xfrm rot="0">
            <a:off x="9743857" y="1119556"/>
            <a:ext cx="8090314" cy="8266297"/>
          </a:xfrm>
          <a:prstGeom prst="rect">
            <a:avLst/>
          </a:prstGeom>
        </p:spPr>
        <p:txBody>
          <a:bodyPr anchor="t" rtlCol="false" tIns="0" lIns="0" bIns="0" rIns="0">
            <a:spAutoFit/>
          </a:bodyPr>
          <a:lstStyle/>
          <a:p>
            <a:pPr>
              <a:lnSpc>
                <a:spcPts val="2177"/>
              </a:lnSpc>
            </a:pPr>
            <a:r>
              <a:rPr lang="en-US" sz="1555">
                <a:solidFill>
                  <a:srgbClr val="000000"/>
                </a:solidFill>
                <a:latin typeface="Fira Code"/>
              </a:rPr>
              <a:t>In the merge function, the first while loop is responsible for merging the elements from the </a:t>
            </a:r>
            <a:r>
              <a:rPr lang="en-US" sz="1555">
                <a:solidFill>
                  <a:srgbClr val="000000"/>
                </a:solidFill>
                <a:latin typeface="Fira Code Bold"/>
              </a:rPr>
              <a:t>left</a:t>
            </a:r>
            <a:r>
              <a:rPr lang="en-US" sz="1555">
                <a:solidFill>
                  <a:srgbClr val="000000"/>
                </a:solidFill>
                <a:latin typeface="Fira Code"/>
              </a:rPr>
              <a:t> and </a:t>
            </a:r>
            <a:r>
              <a:rPr lang="en-US" sz="1555">
                <a:solidFill>
                  <a:srgbClr val="000000"/>
                </a:solidFill>
                <a:latin typeface="Fira Code Bold"/>
              </a:rPr>
              <a:t>right</a:t>
            </a:r>
            <a:r>
              <a:rPr lang="en-US" sz="1555">
                <a:solidFill>
                  <a:srgbClr val="000000"/>
                </a:solidFill>
                <a:latin typeface="Fira Code"/>
              </a:rPr>
              <a:t> subarrays into the </a:t>
            </a:r>
            <a:r>
              <a:rPr lang="en-US" sz="1555">
                <a:solidFill>
                  <a:srgbClr val="000000"/>
                </a:solidFill>
                <a:latin typeface="Fira Code Bold"/>
              </a:rPr>
              <a:t>arr</a:t>
            </a:r>
            <a:r>
              <a:rPr lang="en-US" sz="1555">
                <a:solidFill>
                  <a:srgbClr val="000000"/>
                </a:solidFill>
                <a:latin typeface="Fira Code"/>
              </a:rPr>
              <a:t> array in a sorted order.</a:t>
            </a:r>
          </a:p>
          <a:p>
            <a:pPr>
              <a:lnSpc>
                <a:spcPts val="2177"/>
              </a:lnSpc>
            </a:pPr>
          </a:p>
          <a:p>
            <a:pPr>
              <a:lnSpc>
                <a:spcPts val="2177"/>
              </a:lnSpc>
            </a:pPr>
            <a:r>
              <a:rPr lang="en-US" sz="1555">
                <a:solidFill>
                  <a:srgbClr val="000000"/>
                </a:solidFill>
                <a:latin typeface="Fira Code"/>
              </a:rPr>
              <a:t>The loop continues as long as there are still elements to be merged from both the </a:t>
            </a:r>
            <a:r>
              <a:rPr lang="en-US" sz="1555">
                <a:solidFill>
                  <a:srgbClr val="000000"/>
                </a:solidFill>
                <a:latin typeface="Fira Code Bold"/>
              </a:rPr>
              <a:t>left</a:t>
            </a:r>
            <a:r>
              <a:rPr lang="en-US" sz="1555">
                <a:solidFill>
                  <a:srgbClr val="000000"/>
                </a:solidFill>
                <a:latin typeface="Fira Code"/>
              </a:rPr>
              <a:t> and </a:t>
            </a:r>
            <a:r>
              <a:rPr lang="en-US" sz="1555">
                <a:solidFill>
                  <a:srgbClr val="000000"/>
                </a:solidFill>
                <a:latin typeface="Fira Code Bold"/>
              </a:rPr>
              <a:t>right</a:t>
            </a:r>
            <a:r>
              <a:rPr lang="en-US" sz="1555">
                <a:solidFill>
                  <a:srgbClr val="000000"/>
                </a:solidFill>
                <a:latin typeface="Fira Code"/>
              </a:rPr>
              <a:t> subarrays. The conditions </a:t>
            </a:r>
            <a:r>
              <a:rPr lang="en-US" sz="1555">
                <a:solidFill>
                  <a:srgbClr val="000000"/>
                </a:solidFill>
                <a:latin typeface="Fira Code Bold"/>
              </a:rPr>
              <a:t>i</a:t>
            </a:r>
            <a:r>
              <a:rPr lang="en-US" sz="1555">
                <a:solidFill>
                  <a:srgbClr val="000000"/>
                </a:solidFill>
                <a:latin typeface="Fira Code"/>
              </a:rPr>
              <a:t> </a:t>
            </a:r>
            <a:r>
              <a:rPr lang="en-US" sz="1555">
                <a:solidFill>
                  <a:srgbClr val="000000"/>
                </a:solidFill>
                <a:latin typeface="Fira Code Bold"/>
              </a:rPr>
              <a:t>&lt;</a:t>
            </a:r>
            <a:r>
              <a:rPr lang="en-US" sz="1555">
                <a:solidFill>
                  <a:srgbClr val="000000"/>
                </a:solidFill>
                <a:latin typeface="Fira Code"/>
              </a:rPr>
              <a:t> </a:t>
            </a:r>
            <a:r>
              <a:rPr lang="en-US" sz="1555">
                <a:solidFill>
                  <a:srgbClr val="000000"/>
                </a:solidFill>
                <a:latin typeface="Fira Code Bold"/>
              </a:rPr>
              <a:t>leftSize</a:t>
            </a:r>
            <a:r>
              <a:rPr lang="en-US" sz="1555">
                <a:solidFill>
                  <a:srgbClr val="000000"/>
                </a:solidFill>
                <a:latin typeface="Fira Code"/>
              </a:rPr>
              <a:t> and </a:t>
            </a:r>
            <a:r>
              <a:rPr lang="en-US" sz="1555">
                <a:solidFill>
                  <a:srgbClr val="000000"/>
                </a:solidFill>
                <a:latin typeface="Fira Code Bold"/>
              </a:rPr>
              <a:t>j &lt; rightSize</a:t>
            </a:r>
            <a:r>
              <a:rPr lang="en-US" sz="1555">
                <a:solidFill>
                  <a:srgbClr val="000000"/>
                </a:solidFill>
                <a:latin typeface="Fira Code"/>
              </a:rPr>
              <a:t> ensure that the loop terminates when one of the subarrays has been completely merged.</a:t>
            </a:r>
          </a:p>
          <a:p>
            <a:pPr>
              <a:lnSpc>
                <a:spcPts val="2177"/>
              </a:lnSpc>
            </a:pPr>
          </a:p>
          <a:p>
            <a:pPr>
              <a:lnSpc>
                <a:spcPts val="2177"/>
              </a:lnSpc>
            </a:pPr>
            <a:r>
              <a:rPr lang="en-US" sz="1555">
                <a:solidFill>
                  <a:srgbClr val="000000"/>
                </a:solidFill>
                <a:latin typeface="Fira Code"/>
              </a:rPr>
              <a:t>Inside the loop, we compare the elements at indices </a:t>
            </a:r>
            <a:r>
              <a:rPr lang="en-US" sz="1555">
                <a:solidFill>
                  <a:srgbClr val="000000"/>
                </a:solidFill>
                <a:latin typeface="Fira Code Bold"/>
              </a:rPr>
              <a:t>i</a:t>
            </a:r>
            <a:r>
              <a:rPr lang="en-US" sz="1555">
                <a:solidFill>
                  <a:srgbClr val="000000"/>
                </a:solidFill>
                <a:latin typeface="Fira Code"/>
              </a:rPr>
              <a:t> and </a:t>
            </a:r>
            <a:r>
              <a:rPr lang="en-US" sz="1555">
                <a:solidFill>
                  <a:srgbClr val="000000"/>
                </a:solidFill>
                <a:latin typeface="Fira Code Bold"/>
              </a:rPr>
              <a:t>j</a:t>
            </a:r>
            <a:r>
              <a:rPr lang="en-US" sz="1555">
                <a:solidFill>
                  <a:srgbClr val="000000"/>
                </a:solidFill>
                <a:latin typeface="Fira Code"/>
              </a:rPr>
              <a:t> of the left and right subarrays, respectively. If the element in the left subarray </a:t>
            </a:r>
            <a:r>
              <a:rPr lang="en-US" sz="1555">
                <a:solidFill>
                  <a:srgbClr val="000000"/>
                </a:solidFill>
                <a:latin typeface="Fira Code Bold"/>
              </a:rPr>
              <a:t>(left[i])</a:t>
            </a:r>
            <a:r>
              <a:rPr lang="en-US" sz="1555">
                <a:solidFill>
                  <a:srgbClr val="000000"/>
                </a:solidFill>
                <a:latin typeface="Fira Code"/>
              </a:rPr>
              <a:t> is less than or equal to the element in the right subarray </a:t>
            </a:r>
            <a:r>
              <a:rPr lang="en-US" sz="1555">
                <a:solidFill>
                  <a:srgbClr val="000000"/>
                </a:solidFill>
                <a:latin typeface="Fira Code Bold"/>
              </a:rPr>
              <a:t>(right[j])</a:t>
            </a:r>
            <a:r>
              <a:rPr lang="en-US" sz="1555">
                <a:solidFill>
                  <a:srgbClr val="000000"/>
                </a:solidFill>
                <a:latin typeface="Fira Code"/>
              </a:rPr>
              <a:t>, we assign the value of </a:t>
            </a:r>
            <a:r>
              <a:rPr lang="en-US" sz="1555">
                <a:solidFill>
                  <a:srgbClr val="000000"/>
                </a:solidFill>
                <a:latin typeface="Fira Code Bold"/>
              </a:rPr>
              <a:t>left[i]</a:t>
            </a:r>
            <a:r>
              <a:rPr lang="en-US" sz="1555">
                <a:solidFill>
                  <a:srgbClr val="000000"/>
                </a:solidFill>
                <a:latin typeface="Fira Code"/>
              </a:rPr>
              <a:t> to the current position in the merged array </a:t>
            </a:r>
            <a:r>
              <a:rPr lang="en-US" sz="1555">
                <a:solidFill>
                  <a:srgbClr val="000000"/>
                </a:solidFill>
                <a:latin typeface="Fira Code Bold"/>
              </a:rPr>
              <a:t>(arr[k])</a:t>
            </a:r>
            <a:r>
              <a:rPr lang="en-US" sz="1555">
                <a:solidFill>
                  <a:srgbClr val="000000"/>
                </a:solidFill>
                <a:latin typeface="Fira Code"/>
              </a:rPr>
              <a:t>. We then increment </a:t>
            </a:r>
            <a:r>
              <a:rPr lang="en-US" sz="1555">
                <a:solidFill>
                  <a:srgbClr val="000000"/>
                </a:solidFill>
                <a:latin typeface="Fira Code Bold"/>
              </a:rPr>
              <a:t>i</a:t>
            </a:r>
            <a:r>
              <a:rPr lang="en-US" sz="1555">
                <a:solidFill>
                  <a:srgbClr val="000000"/>
                </a:solidFill>
                <a:latin typeface="Fira Code"/>
              </a:rPr>
              <a:t> to move to the next element in the </a:t>
            </a:r>
            <a:r>
              <a:rPr lang="en-US" sz="1555">
                <a:solidFill>
                  <a:srgbClr val="000000"/>
                </a:solidFill>
                <a:latin typeface="Fira Code Bold"/>
              </a:rPr>
              <a:t>left</a:t>
            </a:r>
            <a:r>
              <a:rPr lang="en-US" sz="1555">
                <a:solidFill>
                  <a:srgbClr val="000000"/>
                </a:solidFill>
                <a:latin typeface="Fira Code"/>
              </a:rPr>
              <a:t> subarray.</a:t>
            </a:r>
          </a:p>
          <a:p>
            <a:pPr>
              <a:lnSpc>
                <a:spcPts val="2177"/>
              </a:lnSpc>
            </a:pPr>
          </a:p>
          <a:p>
            <a:pPr>
              <a:lnSpc>
                <a:spcPts val="2177"/>
              </a:lnSpc>
            </a:pPr>
            <a:r>
              <a:rPr lang="en-US" sz="1555">
                <a:solidFill>
                  <a:srgbClr val="000000"/>
                </a:solidFill>
                <a:latin typeface="Fira Code"/>
              </a:rPr>
              <a:t>If the element in the </a:t>
            </a:r>
            <a:r>
              <a:rPr lang="en-US" sz="1555">
                <a:solidFill>
                  <a:srgbClr val="000000"/>
                </a:solidFill>
                <a:latin typeface="Fira Code Bold"/>
              </a:rPr>
              <a:t>right</a:t>
            </a:r>
            <a:r>
              <a:rPr lang="en-US" sz="1555">
                <a:solidFill>
                  <a:srgbClr val="000000"/>
                </a:solidFill>
                <a:latin typeface="Fira Code"/>
              </a:rPr>
              <a:t> subarray is smaller than the element in the </a:t>
            </a:r>
            <a:r>
              <a:rPr lang="en-US" sz="1555">
                <a:solidFill>
                  <a:srgbClr val="000000"/>
                </a:solidFill>
                <a:latin typeface="Fira Code Bold"/>
              </a:rPr>
              <a:t>left </a:t>
            </a:r>
            <a:r>
              <a:rPr lang="en-US" sz="1555">
                <a:solidFill>
                  <a:srgbClr val="000000"/>
                </a:solidFill>
                <a:latin typeface="Fira Code"/>
              </a:rPr>
              <a:t>subarray, we assign the value of </a:t>
            </a:r>
            <a:r>
              <a:rPr lang="en-US" sz="1555">
                <a:solidFill>
                  <a:srgbClr val="000000"/>
                </a:solidFill>
                <a:latin typeface="Fira Code Bold"/>
              </a:rPr>
              <a:t>right[j] </a:t>
            </a:r>
            <a:r>
              <a:rPr lang="en-US" sz="1555">
                <a:solidFill>
                  <a:srgbClr val="000000"/>
                </a:solidFill>
                <a:latin typeface="Fira Code"/>
              </a:rPr>
              <a:t>to </a:t>
            </a:r>
            <a:r>
              <a:rPr lang="en-US" sz="1555">
                <a:solidFill>
                  <a:srgbClr val="000000"/>
                </a:solidFill>
                <a:latin typeface="Fira Code Bold"/>
              </a:rPr>
              <a:t>arr[k]</a:t>
            </a:r>
            <a:r>
              <a:rPr lang="en-US" sz="1555">
                <a:solidFill>
                  <a:srgbClr val="000000"/>
                </a:solidFill>
                <a:latin typeface="Fira Code"/>
              </a:rPr>
              <a:t> and increment </a:t>
            </a:r>
            <a:r>
              <a:rPr lang="en-US" sz="1555">
                <a:solidFill>
                  <a:srgbClr val="000000"/>
                </a:solidFill>
                <a:latin typeface="Fira Code Bold"/>
              </a:rPr>
              <a:t>j </a:t>
            </a:r>
            <a:r>
              <a:rPr lang="en-US" sz="1555">
                <a:solidFill>
                  <a:srgbClr val="000000"/>
                </a:solidFill>
                <a:latin typeface="Fira Code"/>
              </a:rPr>
              <a:t>to move to the next element in the </a:t>
            </a:r>
            <a:r>
              <a:rPr lang="en-US" sz="1555">
                <a:solidFill>
                  <a:srgbClr val="000000"/>
                </a:solidFill>
                <a:latin typeface="Fira Code Bold"/>
              </a:rPr>
              <a:t>right</a:t>
            </a:r>
            <a:r>
              <a:rPr lang="en-US" sz="1555">
                <a:solidFill>
                  <a:srgbClr val="000000"/>
                </a:solidFill>
                <a:latin typeface="Fira Code"/>
              </a:rPr>
              <a:t> subarray.</a:t>
            </a:r>
          </a:p>
          <a:p>
            <a:pPr>
              <a:lnSpc>
                <a:spcPts val="2177"/>
              </a:lnSpc>
            </a:pPr>
          </a:p>
          <a:p>
            <a:pPr>
              <a:lnSpc>
                <a:spcPts val="2177"/>
              </a:lnSpc>
            </a:pPr>
            <a:r>
              <a:rPr lang="en-US" sz="1555">
                <a:solidFill>
                  <a:srgbClr val="000000"/>
                </a:solidFill>
                <a:latin typeface="Fira Code"/>
              </a:rPr>
              <a:t>In either case, we increment </a:t>
            </a:r>
            <a:r>
              <a:rPr lang="en-US" sz="1555">
                <a:solidFill>
                  <a:srgbClr val="000000"/>
                </a:solidFill>
                <a:latin typeface="Fira Code Bold"/>
              </a:rPr>
              <a:t>k</a:t>
            </a:r>
            <a:r>
              <a:rPr lang="en-US" sz="1555">
                <a:solidFill>
                  <a:srgbClr val="000000"/>
                </a:solidFill>
                <a:latin typeface="Fira Code"/>
              </a:rPr>
              <a:t> to move to the next position in the merged array.</a:t>
            </a:r>
          </a:p>
          <a:p>
            <a:pPr>
              <a:lnSpc>
                <a:spcPts val="2177"/>
              </a:lnSpc>
            </a:pPr>
          </a:p>
          <a:p>
            <a:pPr>
              <a:lnSpc>
                <a:spcPts val="2177"/>
              </a:lnSpc>
            </a:pPr>
            <a:r>
              <a:rPr lang="en-US" sz="1555">
                <a:solidFill>
                  <a:srgbClr val="000000"/>
                </a:solidFill>
                <a:latin typeface="Fira Code"/>
              </a:rPr>
              <a:t>By repeating this process, the loop compares elements from the </a:t>
            </a:r>
            <a:r>
              <a:rPr lang="en-US" sz="1555">
                <a:solidFill>
                  <a:srgbClr val="000000"/>
                </a:solidFill>
                <a:latin typeface="Fira Code Bold"/>
              </a:rPr>
              <a:t>left</a:t>
            </a:r>
            <a:r>
              <a:rPr lang="en-US" sz="1555">
                <a:solidFill>
                  <a:srgbClr val="000000"/>
                </a:solidFill>
                <a:latin typeface="Fira Code"/>
              </a:rPr>
              <a:t> and </a:t>
            </a:r>
            <a:r>
              <a:rPr lang="en-US" sz="1555">
                <a:solidFill>
                  <a:srgbClr val="000000"/>
                </a:solidFill>
                <a:latin typeface="Fira Code Bold"/>
              </a:rPr>
              <a:t>right</a:t>
            </a:r>
            <a:r>
              <a:rPr lang="en-US" sz="1555">
                <a:solidFill>
                  <a:srgbClr val="000000"/>
                </a:solidFill>
                <a:latin typeface="Fira Code"/>
              </a:rPr>
              <a:t> subarrays and merges them into the </a:t>
            </a:r>
            <a:r>
              <a:rPr lang="en-US" sz="1555">
                <a:solidFill>
                  <a:srgbClr val="000000"/>
                </a:solidFill>
                <a:latin typeface="Fira Code Bold"/>
              </a:rPr>
              <a:t>arr</a:t>
            </a:r>
            <a:r>
              <a:rPr lang="en-US" sz="1555">
                <a:solidFill>
                  <a:srgbClr val="000000"/>
                </a:solidFill>
                <a:latin typeface="Fira Code"/>
              </a:rPr>
              <a:t> array in a sorted order until one of the subarrays has been completely merged.</a:t>
            </a:r>
          </a:p>
          <a:p>
            <a:pPr>
              <a:lnSpc>
                <a:spcPts val="2177"/>
              </a:lnSpc>
            </a:pPr>
          </a:p>
          <a:p>
            <a:pPr>
              <a:lnSpc>
                <a:spcPts val="2177"/>
              </a:lnSpc>
            </a:pPr>
            <a:r>
              <a:rPr lang="en-US" sz="1555">
                <a:solidFill>
                  <a:srgbClr val="000000"/>
                </a:solidFill>
                <a:latin typeface="Fira Code"/>
              </a:rPr>
              <a:t>After the loop, there might still be remaining elements in either the </a:t>
            </a:r>
            <a:r>
              <a:rPr lang="en-US" sz="1555">
                <a:solidFill>
                  <a:srgbClr val="000000"/>
                </a:solidFill>
                <a:latin typeface="Fira Code Bold"/>
              </a:rPr>
              <a:t>left</a:t>
            </a:r>
            <a:r>
              <a:rPr lang="en-US" sz="1555">
                <a:solidFill>
                  <a:srgbClr val="000000"/>
                </a:solidFill>
                <a:latin typeface="Fira Code"/>
              </a:rPr>
              <a:t> or </a:t>
            </a:r>
            <a:r>
              <a:rPr lang="en-US" sz="1555">
                <a:solidFill>
                  <a:srgbClr val="000000"/>
                </a:solidFill>
                <a:latin typeface="Fira Code Bold"/>
              </a:rPr>
              <a:t>right</a:t>
            </a:r>
            <a:r>
              <a:rPr lang="en-US" sz="1555">
                <a:solidFill>
                  <a:srgbClr val="000000"/>
                </a:solidFill>
                <a:latin typeface="Fira Code"/>
              </a:rPr>
              <a:t> subarray. The subsequent two while loops handle the copying of any remaining elements into the merged array.</a:t>
            </a:r>
          </a:p>
        </p:txBody>
      </p:sp>
      <p:grpSp>
        <p:nvGrpSpPr>
          <p:cNvPr name="Group 13" id="13"/>
          <p:cNvGrpSpPr/>
          <p:nvPr/>
        </p:nvGrpSpPr>
        <p:grpSpPr>
          <a:xfrm rot="0">
            <a:off x="9144000" y="812304"/>
            <a:ext cx="440629" cy="440629"/>
            <a:chOff x="0" y="0"/>
            <a:chExt cx="587505" cy="587505"/>
          </a:xfrm>
        </p:grpSpPr>
        <p:sp>
          <p:nvSpPr>
            <p:cNvPr name="Freeform 14" id="14"/>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6"/>
              <a:stretch>
                <a:fillRect l="0" t="0" r="0" b="0"/>
              </a:stretch>
            </a:blipFill>
          </p:spPr>
        </p:sp>
        <p:sp>
          <p:nvSpPr>
            <p:cNvPr name="TextBox 15" id="15"/>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1</a:t>
              </a: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0"/>
            <a:ext cx="21128119" cy="10602160"/>
            <a:chOff x="0" y="0"/>
            <a:chExt cx="28170826" cy="14136213"/>
          </a:xfrm>
        </p:grpSpPr>
        <p:sp>
          <p:nvSpPr>
            <p:cNvPr name="Freeform 3" id="3"/>
            <p:cNvSpPr/>
            <p:nvPr/>
          </p:nvSpPr>
          <p:spPr>
            <a:xfrm flipH="false" flipV="false" rot="0">
              <a:off x="0" y="0"/>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0"/>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0"/>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9333332" y="1252933"/>
            <a:ext cx="8690171" cy="3877724"/>
            <a:chOff x="0" y="0"/>
            <a:chExt cx="11586894" cy="5170298"/>
          </a:xfrm>
        </p:grpSpPr>
        <p:sp>
          <p:nvSpPr>
            <p:cNvPr name="Freeform 7" id="7"/>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5"/>
              <a:stretch>
                <a:fillRect l="0" t="0" r="0" b="0"/>
              </a:stretch>
            </a:blipFill>
          </p:spPr>
        </p:sp>
        <p:sp>
          <p:nvSpPr>
            <p:cNvPr name="TextBox 8" id="8"/>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2</a:t>
              </a:r>
            </a:p>
          </p:txBody>
        </p:sp>
        <p:sp>
          <p:nvSpPr>
            <p:cNvPr name="TextBox 9" id="9"/>
            <p:cNvSpPr txBox="true"/>
            <p:nvPr/>
          </p:nvSpPr>
          <p:spPr>
            <a:xfrm rot="0">
              <a:off x="799809" y="416019"/>
              <a:ext cx="10787085" cy="4754279"/>
            </a:xfrm>
            <a:prstGeom prst="rect">
              <a:avLst/>
            </a:prstGeom>
          </p:spPr>
          <p:txBody>
            <a:bodyPr anchor="t" rtlCol="false" tIns="0" lIns="0" bIns="0" rIns="0">
              <a:spAutoFit/>
            </a:bodyPr>
            <a:lstStyle/>
            <a:p>
              <a:pPr>
                <a:lnSpc>
                  <a:spcPts val="2177"/>
                </a:lnSpc>
              </a:pPr>
              <a:r>
                <a:rPr lang="en-US" sz="1555">
                  <a:solidFill>
                    <a:srgbClr val="000000"/>
                  </a:solidFill>
                  <a:latin typeface="Fira Code"/>
                </a:rPr>
                <a:t>The second while loop is responsible for copying any remaining elements from the left subarray into the merged array </a:t>
              </a:r>
              <a:r>
                <a:rPr lang="en-US" sz="1555">
                  <a:solidFill>
                    <a:srgbClr val="000000"/>
                  </a:solidFill>
                  <a:latin typeface="Fira Code Bold"/>
                </a:rPr>
                <a:t>arr</a:t>
              </a:r>
              <a:r>
                <a:rPr lang="en-US" sz="1555">
                  <a:solidFill>
                    <a:srgbClr val="000000"/>
                  </a:solidFill>
                  <a:latin typeface="Fira Code"/>
                </a:rPr>
                <a:t>. This occurs when all the elements from the right subarray have been merged, but there are still some elements remaining in the </a:t>
              </a:r>
              <a:r>
                <a:rPr lang="en-US" sz="1555">
                  <a:solidFill>
                    <a:srgbClr val="000000"/>
                  </a:solidFill>
                  <a:latin typeface="Fira Code Bold"/>
                </a:rPr>
                <a:t>left</a:t>
              </a:r>
              <a:r>
                <a:rPr lang="en-US" sz="1555">
                  <a:solidFill>
                    <a:srgbClr val="000000"/>
                  </a:solidFill>
                  <a:latin typeface="Fira Code"/>
                </a:rPr>
                <a:t> subarray.</a:t>
              </a:r>
            </a:p>
            <a:p>
              <a:pPr>
                <a:lnSpc>
                  <a:spcPts val="2177"/>
                </a:lnSpc>
              </a:pPr>
            </a:p>
            <a:p>
              <a:pPr>
                <a:lnSpc>
                  <a:spcPts val="2177"/>
                </a:lnSpc>
              </a:pPr>
              <a:r>
                <a:rPr lang="en-US" sz="1555">
                  <a:solidFill>
                    <a:srgbClr val="000000"/>
                  </a:solidFill>
                  <a:latin typeface="Fira Code"/>
                </a:rPr>
                <a:t>Inside the loop, we assign the value of </a:t>
              </a:r>
              <a:r>
                <a:rPr lang="en-US" sz="1555">
                  <a:solidFill>
                    <a:srgbClr val="000000"/>
                  </a:solidFill>
                  <a:latin typeface="Fira Code Bold"/>
                </a:rPr>
                <a:t>left[i]</a:t>
              </a:r>
              <a:r>
                <a:rPr lang="en-US" sz="1555">
                  <a:solidFill>
                    <a:srgbClr val="000000"/>
                  </a:solidFill>
                  <a:latin typeface="Fira Code"/>
                </a:rPr>
                <a:t> to the current position in the merged array </a:t>
              </a:r>
              <a:r>
                <a:rPr lang="en-US" sz="1555">
                  <a:solidFill>
                    <a:srgbClr val="000000"/>
                  </a:solidFill>
                  <a:latin typeface="Fira Code Bold"/>
                </a:rPr>
                <a:t>arr[k]</a:t>
              </a:r>
              <a:r>
                <a:rPr lang="en-US" sz="1555">
                  <a:solidFill>
                    <a:srgbClr val="000000"/>
                  </a:solidFill>
                  <a:latin typeface="Fira Code"/>
                </a:rPr>
                <a:t>. Then, we increment both </a:t>
              </a:r>
              <a:r>
                <a:rPr lang="en-US" sz="1555">
                  <a:solidFill>
                    <a:srgbClr val="000000"/>
                  </a:solidFill>
                  <a:latin typeface="Fira Code Bold"/>
                </a:rPr>
                <a:t>i</a:t>
              </a:r>
              <a:r>
                <a:rPr lang="en-US" sz="1555">
                  <a:solidFill>
                    <a:srgbClr val="000000"/>
                  </a:solidFill>
                  <a:latin typeface="Fira Code"/>
                </a:rPr>
                <a:t> (to move to the next element in the </a:t>
              </a:r>
              <a:r>
                <a:rPr lang="en-US" sz="1555">
                  <a:solidFill>
                    <a:srgbClr val="000000"/>
                  </a:solidFill>
                  <a:latin typeface="Fira Code Bold"/>
                </a:rPr>
                <a:t>left</a:t>
              </a:r>
              <a:r>
                <a:rPr lang="en-US" sz="1555">
                  <a:solidFill>
                    <a:srgbClr val="000000"/>
                  </a:solidFill>
                  <a:latin typeface="Fira Code"/>
                </a:rPr>
                <a:t> subarray) and </a:t>
              </a:r>
              <a:r>
                <a:rPr lang="en-US" sz="1555">
                  <a:solidFill>
                    <a:srgbClr val="000000"/>
                  </a:solidFill>
                  <a:latin typeface="Fira Code Bold"/>
                </a:rPr>
                <a:t>k</a:t>
              </a:r>
              <a:r>
                <a:rPr lang="en-US" sz="1555">
                  <a:solidFill>
                    <a:srgbClr val="000000"/>
                  </a:solidFill>
                  <a:latin typeface="Fira Code"/>
                </a:rPr>
                <a:t> (to move to the next position in the merged array). This process continues until all the remaining elements from the </a:t>
              </a:r>
              <a:r>
                <a:rPr lang="en-US" sz="1555">
                  <a:solidFill>
                    <a:srgbClr val="000000"/>
                  </a:solidFill>
                  <a:latin typeface="Fira Code Bold"/>
                </a:rPr>
                <a:t>left</a:t>
              </a:r>
              <a:r>
                <a:rPr lang="en-US" sz="1555">
                  <a:solidFill>
                    <a:srgbClr val="000000"/>
                  </a:solidFill>
                  <a:latin typeface="Fira Code"/>
                </a:rPr>
                <a:t> subarray have been copied into the merged array.</a:t>
              </a:r>
            </a:p>
            <a:p>
              <a:pPr>
                <a:lnSpc>
                  <a:spcPts val="2177"/>
                </a:lnSpc>
              </a:pPr>
            </a:p>
          </p:txBody>
        </p:sp>
      </p:grpSp>
      <p:sp>
        <p:nvSpPr>
          <p:cNvPr name="Freeform 10" id="10"/>
          <p:cNvSpPr/>
          <p:nvPr/>
        </p:nvSpPr>
        <p:spPr>
          <a:xfrm flipH="false" flipV="false" rot="0">
            <a:off x="1351685" y="2784443"/>
            <a:ext cx="7792315" cy="5281194"/>
          </a:xfrm>
          <a:custGeom>
            <a:avLst/>
            <a:gdLst/>
            <a:ahLst/>
            <a:cxnLst/>
            <a:rect r="r" b="b" t="t" l="l"/>
            <a:pathLst>
              <a:path h="5281194" w="7792315">
                <a:moveTo>
                  <a:pt x="0" y="0"/>
                </a:moveTo>
                <a:lnTo>
                  <a:pt x="7792315" y="0"/>
                </a:lnTo>
                <a:lnTo>
                  <a:pt x="7792315" y="5281194"/>
                </a:lnTo>
                <a:lnTo>
                  <a:pt x="0" y="5281194"/>
                </a:lnTo>
                <a:lnTo>
                  <a:pt x="0" y="0"/>
                </a:lnTo>
                <a:close/>
              </a:path>
            </a:pathLst>
          </a:custGeom>
          <a:blipFill>
            <a:blip r:embed="rId6"/>
            <a:stretch>
              <a:fillRect l="0" t="0" r="-19308" b="0"/>
            </a:stretch>
          </a:blipFill>
        </p:spPr>
      </p:sp>
      <p:grpSp>
        <p:nvGrpSpPr>
          <p:cNvPr name="Group 11" id="11"/>
          <p:cNvGrpSpPr/>
          <p:nvPr/>
        </p:nvGrpSpPr>
        <p:grpSpPr>
          <a:xfrm rot="0">
            <a:off x="2013656" y="3176312"/>
            <a:ext cx="440629" cy="440629"/>
            <a:chOff x="0" y="0"/>
            <a:chExt cx="587505" cy="587505"/>
          </a:xfrm>
        </p:grpSpPr>
        <p:sp>
          <p:nvSpPr>
            <p:cNvPr name="Freeform 12" id="12"/>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5"/>
              <a:stretch>
                <a:fillRect l="0" t="0" r="0" b="0"/>
              </a:stretch>
            </a:blipFill>
          </p:spPr>
        </p:sp>
        <p:sp>
          <p:nvSpPr>
            <p:cNvPr name="TextBox 13" id="13"/>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2</a:t>
              </a:r>
            </a:p>
          </p:txBody>
        </p:sp>
      </p:grpSp>
      <p:grpSp>
        <p:nvGrpSpPr>
          <p:cNvPr name="Group 14" id="14"/>
          <p:cNvGrpSpPr/>
          <p:nvPr/>
        </p:nvGrpSpPr>
        <p:grpSpPr>
          <a:xfrm rot="0">
            <a:off x="2013656" y="5679579"/>
            <a:ext cx="440629" cy="440629"/>
            <a:chOff x="0" y="0"/>
            <a:chExt cx="587505" cy="587505"/>
          </a:xfrm>
        </p:grpSpPr>
        <p:sp>
          <p:nvSpPr>
            <p:cNvPr name="Freeform 15" id="15"/>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5"/>
              <a:stretch>
                <a:fillRect l="0" t="0" r="0" b="0"/>
              </a:stretch>
            </a:blipFill>
          </p:spPr>
        </p:sp>
        <p:sp>
          <p:nvSpPr>
            <p:cNvPr name="TextBox 16" id="16"/>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3</a:t>
              </a:r>
            </a:p>
          </p:txBody>
        </p:sp>
      </p:grpSp>
      <p:grpSp>
        <p:nvGrpSpPr>
          <p:cNvPr name="Group 17" id="17"/>
          <p:cNvGrpSpPr/>
          <p:nvPr/>
        </p:nvGrpSpPr>
        <p:grpSpPr>
          <a:xfrm rot="0">
            <a:off x="9333332" y="5425040"/>
            <a:ext cx="8690171" cy="3877724"/>
            <a:chOff x="0" y="0"/>
            <a:chExt cx="11586894" cy="5170298"/>
          </a:xfrm>
        </p:grpSpPr>
        <p:sp>
          <p:nvSpPr>
            <p:cNvPr name="Freeform 18" id="18"/>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5"/>
              <a:stretch>
                <a:fillRect l="0" t="0" r="0" b="0"/>
              </a:stretch>
            </a:blipFill>
          </p:spPr>
        </p:sp>
        <p:sp>
          <p:nvSpPr>
            <p:cNvPr name="TextBox 19" id="19"/>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3</a:t>
              </a:r>
            </a:p>
          </p:txBody>
        </p:sp>
        <p:sp>
          <p:nvSpPr>
            <p:cNvPr name="TextBox 20" id="20"/>
            <p:cNvSpPr txBox="true"/>
            <p:nvPr/>
          </p:nvSpPr>
          <p:spPr>
            <a:xfrm rot="0">
              <a:off x="799809" y="416019"/>
              <a:ext cx="10787085" cy="4754279"/>
            </a:xfrm>
            <a:prstGeom prst="rect">
              <a:avLst/>
            </a:prstGeom>
          </p:spPr>
          <p:txBody>
            <a:bodyPr anchor="t" rtlCol="false" tIns="0" lIns="0" bIns="0" rIns="0">
              <a:spAutoFit/>
            </a:bodyPr>
            <a:lstStyle/>
            <a:p>
              <a:pPr>
                <a:lnSpc>
                  <a:spcPts val="2177"/>
                </a:lnSpc>
              </a:pPr>
              <a:r>
                <a:rPr lang="en-US" sz="1555">
                  <a:solidFill>
                    <a:srgbClr val="000000"/>
                  </a:solidFill>
                  <a:latin typeface="Fira Code"/>
                </a:rPr>
                <a:t>The third while loop is responsible for copying any remaining elements from the </a:t>
              </a:r>
              <a:r>
                <a:rPr lang="en-US" sz="1555">
                  <a:solidFill>
                    <a:srgbClr val="000000"/>
                  </a:solidFill>
                  <a:latin typeface="Fira Code Bold"/>
                </a:rPr>
                <a:t>right</a:t>
              </a:r>
              <a:r>
                <a:rPr lang="en-US" sz="1555">
                  <a:solidFill>
                    <a:srgbClr val="000000"/>
                  </a:solidFill>
                  <a:latin typeface="Fira Code"/>
                </a:rPr>
                <a:t> subarray into the merged array </a:t>
              </a:r>
              <a:r>
                <a:rPr lang="en-US" sz="1555">
                  <a:solidFill>
                    <a:srgbClr val="000000"/>
                  </a:solidFill>
                  <a:latin typeface="Fira Code Bold"/>
                </a:rPr>
                <a:t>arr</a:t>
              </a:r>
              <a:r>
                <a:rPr lang="en-US" sz="1555">
                  <a:solidFill>
                    <a:srgbClr val="000000"/>
                  </a:solidFill>
                  <a:latin typeface="Fira Code"/>
                </a:rPr>
                <a:t>. This occurs when all the elements from the </a:t>
              </a:r>
              <a:r>
                <a:rPr lang="en-US" sz="1555">
                  <a:solidFill>
                    <a:srgbClr val="000000"/>
                  </a:solidFill>
                  <a:latin typeface="Fira Code Bold"/>
                </a:rPr>
                <a:t>left</a:t>
              </a:r>
              <a:r>
                <a:rPr lang="en-US" sz="1555">
                  <a:solidFill>
                    <a:srgbClr val="000000"/>
                  </a:solidFill>
                  <a:latin typeface="Fira Code"/>
                </a:rPr>
                <a:t> subarray have been merged, but there are still some elements remaining in the </a:t>
              </a:r>
              <a:r>
                <a:rPr lang="en-US" sz="1555">
                  <a:solidFill>
                    <a:srgbClr val="000000"/>
                  </a:solidFill>
                  <a:latin typeface="Fira Code Bold"/>
                </a:rPr>
                <a:t>right</a:t>
              </a:r>
              <a:r>
                <a:rPr lang="en-US" sz="1555">
                  <a:solidFill>
                    <a:srgbClr val="000000"/>
                  </a:solidFill>
                  <a:latin typeface="Fira Code"/>
                </a:rPr>
                <a:t> subarray.</a:t>
              </a:r>
            </a:p>
            <a:p>
              <a:pPr>
                <a:lnSpc>
                  <a:spcPts val="2177"/>
                </a:lnSpc>
              </a:pPr>
            </a:p>
            <a:p>
              <a:pPr>
                <a:lnSpc>
                  <a:spcPts val="2177"/>
                </a:lnSpc>
              </a:pPr>
              <a:r>
                <a:rPr lang="en-US" sz="1555">
                  <a:solidFill>
                    <a:srgbClr val="000000"/>
                  </a:solidFill>
                  <a:latin typeface="Fira Code"/>
                </a:rPr>
                <a:t>Similar to the second while loop, we assign the value of </a:t>
              </a:r>
              <a:r>
                <a:rPr lang="en-US" sz="1555">
                  <a:solidFill>
                    <a:srgbClr val="000000"/>
                  </a:solidFill>
                  <a:latin typeface="Fira Code Bold"/>
                </a:rPr>
                <a:t>right[j]</a:t>
              </a:r>
              <a:r>
                <a:rPr lang="en-US" sz="1555">
                  <a:solidFill>
                    <a:srgbClr val="000000"/>
                  </a:solidFill>
                  <a:latin typeface="Fira Code"/>
                </a:rPr>
                <a:t> to the current position in the merged array </a:t>
              </a:r>
              <a:r>
                <a:rPr lang="en-US" sz="1555">
                  <a:solidFill>
                    <a:srgbClr val="000000"/>
                  </a:solidFill>
                  <a:latin typeface="Fira Code Bold"/>
                </a:rPr>
                <a:t>arr[k]</a:t>
              </a:r>
              <a:r>
                <a:rPr lang="en-US" sz="1555">
                  <a:solidFill>
                    <a:srgbClr val="000000"/>
                  </a:solidFill>
                  <a:latin typeface="Fira Code"/>
                </a:rPr>
                <a:t>. Then, we increment both </a:t>
              </a:r>
              <a:r>
                <a:rPr lang="en-US" sz="1555">
                  <a:solidFill>
                    <a:srgbClr val="000000"/>
                  </a:solidFill>
                  <a:latin typeface="Fira Code Bold"/>
                </a:rPr>
                <a:t>j</a:t>
              </a:r>
              <a:r>
                <a:rPr lang="en-US" sz="1555">
                  <a:solidFill>
                    <a:srgbClr val="000000"/>
                  </a:solidFill>
                  <a:latin typeface="Fira Code"/>
                </a:rPr>
                <a:t> (to move to the next element in the </a:t>
              </a:r>
              <a:r>
                <a:rPr lang="en-US" sz="1555">
                  <a:solidFill>
                    <a:srgbClr val="000000"/>
                  </a:solidFill>
                  <a:latin typeface="Fira Code Bold"/>
                </a:rPr>
                <a:t>right</a:t>
              </a:r>
              <a:r>
                <a:rPr lang="en-US" sz="1555">
                  <a:solidFill>
                    <a:srgbClr val="000000"/>
                  </a:solidFill>
                  <a:latin typeface="Fira Code"/>
                </a:rPr>
                <a:t> subarray) and </a:t>
              </a:r>
              <a:r>
                <a:rPr lang="en-US" sz="1555">
                  <a:solidFill>
                    <a:srgbClr val="000000"/>
                  </a:solidFill>
                  <a:latin typeface="Fira Code Bold"/>
                </a:rPr>
                <a:t>k</a:t>
              </a:r>
              <a:r>
                <a:rPr lang="en-US" sz="1555">
                  <a:solidFill>
                    <a:srgbClr val="000000"/>
                  </a:solidFill>
                  <a:latin typeface="Fira Code"/>
                </a:rPr>
                <a:t> (to move to the next position in the merged array). This process continues until all the remaining elements from the </a:t>
              </a:r>
              <a:r>
                <a:rPr lang="en-US" sz="1555">
                  <a:solidFill>
                    <a:srgbClr val="000000"/>
                  </a:solidFill>
                  <a:latin typeface="Fira Code Bold"/>
                </a:rPr>
                <a:t>right</a:t>
              </a:r>
              <a:r>
                <a:rPr lang="en-US" sz="1555">
                  <a:solidFill>
                    <a:srgbClr val="000000"/>
                  </a:solidFill>
                  <a:latin typeface="Fira Code"/>
                </a:rPr>
                <a:t> subarray have been copied into the merged array.</a:t>
              </a:r>
            </a:p>
            <a:p>
              <a:pPr>
                <a:lnSpc>
                  <a:spcPts val="2177"/>
                </a:lnSpc>
              </a:pPr>
            </a:p>
          </p:txBody>
        </p:sp>
      </p:grpSp>
      <p:sp>
        <p:nvSpPr>
          <p:cNvPr name="Freeform 21" id="21"/>
          <p:cNvSpPr/>
          <p:nvPr/>
        </p:nvSpPr>
        <p:spPr>
          <a:xfrm flipH="false" flipV="false" rot="0">
            <a:off x="1924582" y="7446860"/>
            <a:ext cx="618777" cy="618777"/>
          </a:xfrm>
          <a:custGeom>
            <a:avLst/>
            <a:gdLst/>
            <a:ahLst/>
            <a:cxnLst/>
            <a:rect r="r" b="b" t="t" l="l"/>
            <a:pathLst>
              <a:path h="618777" w="618777">
                <a:moveTo>
                  <a:pt x="0" y="0"/>
                </a:moveTo>
                <a:lnTo>
                  <a:pt x="618777" y="0"/>
                </a:lnTo>
                <a:lnTo>
                  <a:pt x="618777" y="618777"/>
                </a:lnTo>
                <a:lnTo>
                  <a:pt x="0" y="618777"/>
                </a:lnTo>
                <a:lnTo>
                  <a:pt x="0" y="0"/>
                </a:lnTo>
                <a:close/>
              </a:path>
            </a:pathLst>
          </a:custGeom>
          <a:blipFill>
            <a:blip r:embed="rId7"/>
            <a:stretch>
              <a:fillRect l="0" t="0" r="0" b="0"/>
            </a:stretch>
          </a:blipFill>
        </p:spPr>
      </p:sp>
      <p:sp>
        <p:nvSpPr>
          <p:cNvPr name="TextBox 22" id="22"/>
          <p:cNvSpPr txBox="true"/>
          <p:nvPr/>
        </p:nvSpPr>
        <p:spPr>
          <a:xfrm rot="0">
            <a:off x="1351685" y="788107"/>
            <a:ext cx="7071814"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Function declaration:</a:t>
            </a:r>
          </a:p>
        </p:txBody>
      </p:sp>
      <p:sp>
        <p:nvSpPr>
          <p:cNvPr name="TextBox 23" id="23"/>
          <p:cNvSpPr txBox="true"/>
          <p:nvPr/>
        </p:nvSpPr>
        <p:spPr>
          <a:xfrm rot="0">
            <a:off x="1351685" y="1967395"/>
            <a:ext cx="6418263" cy="416997"/>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Let’s first by initializing our code below:</a:t>
            </a:r>
          </a:p>
        </p:txBody>
      </p:sp>
      <p:sp>
        <p:nvSpPr>
          <p:cNvPr name="TextBox 24" id="24"/>
          <p:cNvSpPr txBox="true"/>
          <p:nvPr/>
        </p:nvSpPr>
        <p:spPr>
          <a:xfrm rot="0">
            <a:off x="2233970" y="8171031"/>
            <a:ext cx="6373862" cy="683554"/>
          </a:xfrm>
          <a:prstGeom prst="rect">
            <a:avLst/>
          </a:prstGeom>
        </p:spPr>
        <p:txBody>
          <a:bodyPr anchor="t" rtlCol="false" tIns="0" lIns="0" bIns="0" rIns="0">
            <a:spAutoFit/>
          </a:bodyPr>
          <a:lstStyle/>
          <a:p>
            <a:pPr algn="just">
              <a:lnSpc>
                <a:spcPts val="2748"/>
              </a:lnSpc>
            </a:pPr>
            <a:r>
              <a:rPr lang="en-US" sz="1963">
                <a:solidFill>
                  <a:srgbClr val="000000"/>
                </a:solidFill>
                <a:latin typeface="Canva Sans Bold"/>
              </a:rPr>
              <a:t>dont forget to close the curly brackets</a:t>
            </a:r>
          </a:p>
          <a:p>
            <a:pPr algn="just">
              <a:lnSpc>
                <a:spcPts val="2748"/>
              </a:lnSpc>
            </a:pPr>
            <a:r>
              <a:rPr lang="en-US" sz="1963">
                <a:solidFill>
                  <a:srgbClr val="000000"/>
                </a:solidFill>
                <a:latin typeface="Canva Sans Bold"/>
              </a:rPr>
              <a:t>because of these are written in the `merge` function!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8196606">
            <a:off x="12485143" y="-5686488"/>
            <a:ext cx="7299575" cy="10774229"/>
          </a:xfrm>
          <a:custGeom>
            <a:avLst/>
            <a:gdLst/>
            <a:ahLst/>
            <a:cxnLst/>
            <a:rect r="r" b="b" t="t" l="l"/>
            <a:pathLst>
              <a:path h="10774229" w="7299575">
                <a:moveTo>
                  <a:pt x="0" y="0"/>
                </a:moveTo>
                <a:lnTo>
                  <a:pt x="7299576" y="0"/>
                </a:lnTo>
                <a:lnTo>
                  <a:pt x="7299576" y="10774229"/>
                </a:lnTo>
                <a:lnTo>
                  <a:pt x="0" y="1077422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84660">
            <a:off x="247526" y="3175668"/>
            <a:ext cx="11189148" cy="16515269"/>
          </a:xfrm>
          <a:custGeom>
            <a:avLst/>
            <a:gdLst/>
            <a:ahLst/>
            <a:cxnLst/>
            <a:rect r="r" b="b" t="t" l="l"/>
            <a:pathLst>
              <a:path h="16515269" w="11189148">
                <a:moveTo>
                  <a:pt x="0" y="0"/>
                </a:moveTo>
                <a:lnTo>
                  <a:pt x="11189148" y="0"/>
                </a:lnTo>
                <a:lnTo>
                  <a:pt x="11189148"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708025" y="4830418"/>
            <a:ext cx="2468212" cy="2584515"/>
          </a:xfrm>
          <a:custGeom>
            <a:avLst/>
            <a:gdLst/>
            <a:ahLst/>
            <a:cxnLst/>
            <a:rect r="r" b="b" t="t" l="l"/>
            <a:pathLst>
              <a:path h="2584515" w="2468212">
                <a:moveTo>
                  <a:pt x="0" y="0"/>
                </a:moveTo>
                <a:lnTo>
                  <a:pt x="2468212" y="0"/>
                </a:lnTo>
                <a:lnTo>
                  <a:pt x="2468212" y="2584516"/>
                </a:lnTo>
                <a:lnTo>
                  <a:pt x="0" y="2584516"/>
                </a:lnTo>
                <a:lnTo>
                  <a:pt x="0" y="0"/>
                </a:lnTo>
                <a:close/>
              </a:path>
            </a:pathLst>
          </a:custGeom>
          <a:blipFill>
            <a:blip r:embed="rId4"/>
            <a:stretch>
              <a:fillRect l="0" t="0" r="0" b="0"/>
            </a:stretch>
          </a:blipFill>
        </p:spPr>
      </p:sp>
      <p:sp>
        <p:nvSpPr>
          <p:cNvPr name="TextBox 5" id="5"/>
          <p:cNvSpPr txBox="true"/>
          <p:nvPr/>
        </p:nvSpPr>
        <p:spPr>
          <a:xfrm rot="0">
            <a:off x="1661395" y="914400"/>
            <a:ext cx="7415930" cy="1020191"/>
          </a:xfrm>
          <a:prstGeom prst="rect">
            <a:avLst/>
          </a:prstGeom>
        </p:spPr>
        <p:txBody>
          <a:bodyPr anchor="t" rtlCol="false" tIns="0" lIns="0" bIns="0" rIns="0">
            <a:spAutoFit/>
          </a:bodyPr>
          <a:lstStyle/>
          <a:p>
            <a:pPr>
              <a:lnSpc>
                <a:spcPts val="8344"/>
              </a:lnSpc>
            </a:pPr>
            <a:r>
              <a:rPr lang="en-US" sz="5960">
                <a:solidFill>
                  <a:srgbClr val="000000"/>
                </a:solidFill>
                <a:latin typeface="Paytone One Bold"/>
              </a:rPr>
              <a:t>2. Sort Methods</a:t>
            </a:r>
          </a:p>
        </p:txBody>
      </p:sp>
      <p:sp>
        <p:nvSpPr>
          <p:cNvPr name="TextBox 6" id="6"/>
          <p:cNvSpPr txBox="true"/>
          <p:nvPr/>
        </p:nvSpPr>
        <p:spPr>
          <a:xfrm rot="0">
            <a:off x="2447957" y="2290380"/>
            <a:ext cx="11659641" cy="3777245"/>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In this presentation, we will diving in depths into the following major 5 sorting</a:t>
            </a:r>
          </a:p>
          <a:p>
            <a:pPr>
              <a:lnSpc>
                <a:spcPts val="3317"/>
              </a:lnSpc>
            </a:pPr>
            <a:r>
              <a:rPr lang="en-US" sz="2369">
                <a:solidFill>
                  <a:srgbClr val="000000"/>
                </a:solidFill>
                <a:latin typeface="Quicksand Bold"/>
              </a:rPr>
              <a:t>algorithms:</a:t>
            </a:r>
          </a:p>
          <a:p>
            <a:pPr>
              <a:lnSpc>
                <a:spcPts val="3317"/>
              </a:lnSpc>
            </a:pPr>
          </a:p>
          <a:p>
            <a:pPr marL="511560" indent="-255780" lvl="1">
              <a:lnSpc>
                <a:spcPts val="3317"/>
              </a:lnSpc>
              <a:buFont typeface="Arial"/>
              <a:buChar char="•"/>
            </a:pPr>
            <a:r>
              <a:rPr lang="en-US" sz="2369">
                <a:solidFill>
                  <a:srgbClr val="000000"/>
                </a:solidFill>
                <a:latin typeface="Quicksand Bold"/>
              </a:rPr>
              <a:t> Bubble sort. </a:t>
            </a:r>
          </a:p>
          <a:p>
            <a:pPr marL="511560" indent="-255780" lvl="1">
              <a:lnSpc>
                <a:spcPts val="3317"/>
              </a:lnSpc>
              <a:buFont typeface="Arial"/>
              <a:buChar char="•"/>
            </a:pPr>
            <a:r>
              <a:rPr lang="en-US" sz="2369">
                <a:solidFill>
                  <a:srgbClr val="000000"/>
                </a:solidFill>
                <a:latin typeface="Quicksand Bold"/>
              </a:rPr>
              <a:t> </a:t>
            </a:r>
            <a:r>
              <a:rPr lang="en-US" sz="2369">
                <a:solidFill>
                  <a:srgbClr val="000000"/>
                </a:solidFill>
                <a:latin typeface="Quicksand Bold"/>
              </a:rPr>
              <a:t>Insertion sort. </a:t>
            </a:r>
          </a:p>
          <a:p>
            <a:pPr marL="511560" indent="-255780" lvl="1">
              <a:lnSpc>
                <a:spcPts val="3317"/>
              </a:lnSpc>
              <a:buFont typeface="Arial"/>
              <a:buChar char="•"/>
            </a:pPr>
            <a:r>
              <a:rPr lang="en-US" sz="2369">
                <a:solidFill>
                  <a:srgbClr val="000000"/>
                </a:solidFill>
                <a:latin typeface="Quicksand Bold"/>
              </a:rPr>
              <a:t> </a:t>
            </a:r>
            <a:r>
              <a:rPr lang="en-US" sz="2369">
                <a:solidFill>
                  <a:srgbClr val="000000"/>
                </a:solidFill>
                <a:latin typeface="Quicksand Bold"/>
              </a:rPr>
              <a:t>Selection sort. </a:t>
            </a:r>
          </a:p>
          <a:p>
            <a:pPr marL="511560" indent="-255780" lvl="1">
              <a:lnSpc>
                <a:spcPts val="3317"/>
              </a:lnSpc>
              <a:buFont typeface="Arial"/>
              <a:buChar char="•"/>
            </a:pPr>
            <a:r>
              <a:rPr lang="en-US" sz="2369">
                <a:solidFill>
                  <a:srgbClr val="000000"/>
                </a:solidFill>
                <a:latin typeface="Quicksand Bold"/>
              </a:rPr>
              <a:t> </a:t>
            </a:r>
            <a:r>
              <a:rPr lang="en-US" sz="2369">
                <a:solidFill>
                  <a:srgbClr val="000000"/>
                </a:solidFill>
                <a:latin typeface="Quicksand Bold"/>
              </a:rPr>
              <a:t>Merge sort. </a:t>
            </a:r>
          </a:p>
          <a:p>
            <a:pPr marL="511560" indent="-255780" lvl="1">
              <a:lnSpc>
                <a:spcPts val="3317"/>
              </a:lnSpc>
              <a:buFont typeface="Arial"/>
              <a:buChar char="•"/>
            </a:pPr>
            <a:r>
              <a:rPr lang="en-US" sz="2369">
                <a:solidFill>
                  <a:srgbClr val="000000"/>
                </a:solidFill>
                <a:latin typeface="Quicksand Bold"/>
              </a:rPr>
              <a:t> </a:t>
            </a:r>
            <a:r>
              <a:rPr lang="en-US" sz="2369">
                <a:solidFill>
                  <a:srgbClr val="000000"/>
                </a:solidFill>
                <a:latin typeface="Quicksand Bold"/>
              </a:rPr>
              <a:t>Quicksort. </a:t>
            </a:r>
          </a:p>
          <a:p>
            <a:pPr marL="511560" indent="-255780" lvl="1">
              <a:lnSpc>
                <a:spcPts val="3317"/>
              </a:lnSpc>
              <a:buFont typeface="Arial"/>
              <a:buChar char="•"/>
            </a:pPr>
            <a:r>
              <a:rPr lang="en-US" sz="2369">
                <a:solidFill>
                  <a:srgbClr val="000000"/>
                </a:solidFill>
                <a:latin typeface="Quicksand Bold"/>
              </a:rPr>
              <a:t> </a:t>
            </a:r>
            <a:r>
              <a:rPr lang="en-US" sz="2369">
                <a:solidFill>
                  <a:srgbClr val="000000"/>
                </a:solidFill>
                <a:latin typeface="Quicksand Bold"/>
              </a:rPr>
              <a:t>Heapsort.</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0"/>
            <a:ext cx="21128119" cy="10602160"/>
            <a:chOff x="0" y="0"/>
            <a:chExt cx="28170826" cy="14136213"/>
          </a:xfrm>
        </p:grpSpPr>
        <p:sp>
          <p:nvSpPr>
            <p:cNvPr name="Freeform 3" id="3"/>
            <p:cNvSpPr/>
            <p:nvPr/>
          </p:nvSpPr>
          <p:spPr>
            <a:xfrm flipH="false" flipV="false" rot="0">
              <a:off x="0" y="0"/>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0"/>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0"/>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0">
            <a:off x="1351685" y="2204469"/>
            <a:ext cx="6296056" cy="7903049"/>
          </a:xfrm>
          <a:custGeom>
            <a:avLst/>
            <a:gdLst/>
            <a:ahLst/>
            <a:cxnLst/>
            <a:rect r="r" b="b" t="t" l="l"/>
            <a:pathLst>
              <a:path h="7903049" w="6296056">
                <a:moveTo>
                  <a:pt x="0" y="0"/>
                </a:moveTo>
                <a:lnTo>
                  <a:pt x="6296055" y="0"/>
                </a:lnTo>
                <a:lnTo>
                  <a:pt x="6296055" y="7903049"/>
                </a:lnTo>
                <a:lnTo>
                  <a:pt x="0" y="7903049"/>
                </a:lnTo>
                <a:lnTo>
                  <a:pt x="0" y="0"/>
                </a:lnTo>
                <a:close/>
              </a:path>
            </a:pathLst>
          </a:custGeom>
          <a:blipFill>
            <a:blip r:embed="rId5"/>
            <a:stretch>
              <a:fillRect l="0" t="0" r="0" b="0"/>
            </a:stretch>
          </a:blipFill>
        </p:spPr>
      </p:sp>
      <p:sp>
        <p:nvSpPr>
          <p:cNvPr name="TextBox 7" id="7"/>
          <p:cNvSpPr txBox="true"/>
          <p:nvPr/>
        </p:nvSpPr>
        <p:spPr>
          <a:xfrm rot="0">
            <a:off x="1351685" y="816682"/>
            <a:ext cx="6296056" cy="593589"/>
          </a:xfrm>
          <a:prstGeom prst="rect">
            <a:avLst/>
          </a:prstGeom>
        </p:spPr>
        <p:txBody>
          <a:bodyPr anchor="t" rtlCol="false" tIns="0" lIns="0" bIns="0" rIns="0">
            <a:spAutoFit/>
          </a:bodyPr>
          <a:lstStyle/>
          <a:p>
            <a:pPr>
              <a:lnSpc>
                <a:spcPts val="4886"/>
              </a:lnSpc>
            </a:pPr>
            <a:r>
              <a:rPr lang="en-US" sz="3490" u="sng">
                <a:solidFill>
                  <a:srgbClr val="000000"/>
                </a:solidFill>
                <a:latin typeface="Paytone One"/>
              </a:rPr>
              <a:t>The merge sort declaration:</a:t>
            </a:r>
          </a:p>
        </p:txBody>
      </p:sp>
      <p:sp>
        <p:nvSpPr>
          <p:cNvPr name="TextBox 8" id="8"/>
          <p:cNvSpPr txBox="true"/>
          <p:nvPr/>
        </p:nvSpPr>
        <p:spPr>
          <a:xfrm rot="0">
            <a:off x="1351685" y="1712563"/>
            <a:ext cx="6418263" cy="416997"/>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declaring the main sort function:</a:t>
            </a:r>
          </a:p>
        </p:txBody>
      </p:sp>
      <p:grpSp>
        <p:nvGrpSpPr>
          <p:cNvPr name="Group 9" id="9"/>
          <p:cNvGrpSpPr/>
          <p:nvPr/>
        </p:nvGrpSpPr>
        <p:grpSpPr>
          <a:xfrm rot="0">
            <a:off x="8423499" y="632847"/>
            <a:ext cx="8690171" cy="1391699"/>
            <a:chOff x="0" y="0"/>
            <a:chExt cx="11586894" cy="1855598"/>
          </a:xfrm>
        </p:grpSpPr>
        <p:sp>
          <p:nvSpPr>
            <p:cNvPr name="Freeform 10" id="10"/>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6"/>
              <a:stretch>
                <a:fillRect l="0" t="0" r="0" b="0"/>
              </a:stretch>
            </a:blipFill>
          </p:spPr>
        </p:sp>
        <p:sp>
          <p:nvSpPr>
            <p:cNvPr name="TextBox 11" id="11"/>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1</a:t>
              </a:r>
            </a:p>
          </p:txBody>
        </p:sp>
        <p:sp>
          <p:nvSpPr>
            <p:cNvPr name="TextBox 12" id="12"/>
            <p:cNvSpPr txBox="true"/>
            <p:nvPr/>
          </p:nvSpPr>
          <p:spPr>
            <a:xfrm rot="0">
              <a:off x="799809" y="416019"/>
              <a:ext cx="10787085" cy="1439579"/>
            </a:xfrm>
            <a:prstGeom prst="rect">
              <a:avLst/>
            </a:prstGeom>
          </p:spPr>
          <p:txBody>
            <a:bodyPr anchor="t" rtlCol="false" tIns="0" lIns="0" bIns="0" rIns="0">
              <a:spAutoFit/>
            </a:bodyPr>
            <a:lstStyle/>
            <a:p>
              <a:pPr>
                <a:lnSpc>
                  <a:spcPts val="2177"/>
                </a:lnSpc>
              </a:pPr>
              <a:r>
                <a:rPr lang="en-US" sz="1555">
                  <a:solidFill>
                    <a:srgbClr val="000000"/>
                  </a:solidFill>
                  <a:latin typeface="Fira Code"/>
                </a:rPr>
                <a:t>The function starts with a base case check: if </a:t>
              </a:r>
              <a:r>
                <a:rPr lang="en-US" sz="1555">
                  <a:solidFill>
                    <a:srgbClr val="000000"/>
                  </a:solidFill>
                  <a:latin typeface="Fira Code Bold"/>
                </a:rPr>
                <a:t>(size &lt;= 1)</a:t>
              </a:r>
              <a:r>
                <a:rPr lang="en-US" sz="1555">
                  <a:solidFill>
                    <a:srgbClr val="000000"/>
                  </a:solidFill>
                  <a:latin typeface="Fira Code"/>
                </a:rPr>
                <a:t>. If the size of the array is 1 or less, it means the array is already sorted or empty, so the function returns without performing any further operations.</a:t>
              </a:r>
            </a:p>
          </p:txBody>
        </p:sp>
      </p:grpSp>
      <p:grpSp>
        <p:nvGrpSpPr>
          <p:cNvPr name="Group 13" id="13"/>
          <p:cNvGrpSpPr/>
          <p:nvPr/>
        </p:nvGrpSpPr>
        <p:grpSpPr>
          <a:xfrm rot="0">
            <a:off x="3810535" y="2659264"/>
            <a:ext cx="464119" cy="464119"/>
            <a:chOff x="0" y="0"/>
            <a:chExt cx="618826" cy="618826"/>
          </a:xfrm>
        </p:grpSpPr>
        <p:sp>
          <p:nvSpPr>
            <p:cNvPr name="Freeform 14" id="14"/>
            <p:cNvSpPr/>
            <p:nvPr/>
          </p:nvSpPr>
          <p:spPr>
            <a:xfrm flipH="false" flipV="false" rot="0">
              <a:off x="0" y="0"/>
              <a:ext cx="618826" cy="618826"/>
            </a:xfrm>
            <a:custGeom>
              <a:avLst/>
              <a:gdLst/>
              <a:ahLst/>
              <a:cxnLst/>
              <a:rect r="r" b="b" t="t" l="l"/>
              <a:pathLst>
                <a:path h="618826" w="618826">
                  <a:moveTo>
                    <a:pt x="0" y="0"/>
                  </a:moveTo>
                  <a:lnTo>
                    <a:pt x="618826" y="0"/>
                  </a:lnTo>
                  <a:lnTo>
                    <a:pt x="618826" y="618826"/>
                  </a:lnTo>
                  <a:lnTo>
                    <a:pt x="0" y="618826"/>
                  </a:lnTo>
                  <a:lnTo>
                    <a:pt x="0" y="0"/>
                  </a:lnTo>
                  <a:close/>
                </a:path>
              </a:pathLst>
            </a:custGeom>
            <a:blipFill>
              <a:blip r:embed="rId6"/>
              <a:stretch>
                <a:fillRect l="0" t="0" r="0" b="0"/>
              </a:stretch>
            </a:blipFill>
          </p:spPr>
        </p:sp>
        <p:sp>
          <p:nvSpPr>
            <p:cNvPr name="TextBox 15" id="15"/>
            <p:cNvSpPr txBox="true"/>
            <p:nvPr/>
          </p:nvSpPr>
          <p:spPr>
            <a:xfrm rot="0">
              <a:off x="223772" y="80451"/>
              <a:ext cx="171283" cy="419824"/>
            </a:xfrm>
            <a:prstGeom prst="rect">
              <a:avLst/>
            </a:prstGeom>
          </p:spPr>
          <p:txBody>
            <a:bodyPr anchor="t" rtlCol="false" tIns="0" lIns="0" bIns="0" rIns="0">
              <a:spAutoFit/>
            </a:bodyPr>
            <a:lstStyle/>
            <a:p>
              <a:pPr algn="ctr">
                <a:lnSpc>
                  <a:spcPts val="2687"/>
                </a:lnSpc>
              </a:pPr>
              <a:r>
                <a:rPr lang="en-US" sz="1919">
                  <a:solidFill>
                    <a:srgbClr val="000000"/>
                  </a:solidFill>
                  <a:latin typeface="Canva Sans Bold"/>
                </a:rPr>
                <a:t>1</a:t>
              </a:r>
            </a:p>
          </p:txBody>
        </p:sp>
      </p:grpSp>
      <p:grpSp>
        <p:nvGrpSpPr>
          <p:cNvPr name="Group 16" id="16"/>
          <p:cNvGrpSpPr/>
          <p:nvPr/>
        </p:nvGrpSpPr>
        <p:grpSpPr>
          <a:xfrm rot="0">
            <a:off x="8423499" y="2204469"/>
            <a:ext cx="8690171" cy="1115474"/>
            <a:chOff x="0" y="0"/>
            <a:chExt cx="11586894" cy="1487298"/>
          </a:xfrm>
        </p:grpSpPr>
        <p:sp>
          <p:nvSpPr>
            <p:cNvPr name="Freeform 17" id="17"/>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6"/>
              <a:stretch>
                <a:fillRect l="0" t="0" r="0" b="0"/>
              </a:stretch>
            </a:blipFill>
          </p:spPr>
        </p:sp>
        <p:sp>
          <p:nvSpPr>
            <p:cNvPr name="TextBox 18" id="18"/>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2</a:t>
              </a:r>
            </a:p>
          </p:txBody>
        </p:sp>
        <p:sp>
          <p:nvSpPr>
            <p:cNvPr name="TextBox 19" id="19"/>
            <p:cNvSpPr txBox="true"/>
            <p:nvPr/>
          </p:nvSpPr>
          <p:spPr>
            <a:xfrm rot="0">
              <a:off x="799809" y="416019"/>
              <a:ext cx="10787085" cy="1071279"/>
            </a:xfrm>
            <a:prstGeom prst="rect">
              <a:avLst/>
            </a:prstGeom>
          </p:spPr>
          <p:txBody>
            <a:bodyPr anchor="t" rtlCol="false" tIns="0" lIns="0" bIns="0" rIns="0">
              <a:spAutoFit/>
            </a:bodyPr>
            <a:lstStyle/>
            <a:p>
              <a:pPr>
                <a:lnSpc>
                  <a:spcPts val="2177"/>
                </a:lnSpc>
              </a:pPr>
              <a:r>
                <a:rPr lang="en-US" sz="1555">
                  <a:solidFill>
                    <a:srgbClr val="000000"/>
                  </a:solidFill>
                  <a:latin typeface="Fira Code"/>
                </a:rPr>
                <a:t>If the base case is not met, the function calculates the middle index of the array using the formula </a:t>
              </a:r>
              <a:r>
                <a:rPr lang="en-US" sz="1555">
                  <a:solidFill>
                    <a:srgbClr val="000000"/>
                  </a:solidFill>
                  <a:latin typeface="Fira Code Bold"/>
                </a:rPr>
                <a:t>int mid = size / 2</a:t>
              </a:r>
              <a:r>
                <a:rPr lang="en-US" sz="1555">
                  <a:solidFill>
                    <a:srgbClr val="000000"/>
                  </a:solidFill>
                  <a:latin typeface="Fira Code"/>
                </a:rPr>
                <a:t>. This index is used to divide the array into two halves.</a:t>
              </a:r>
            </a:p>
          </p:txBody>
        </p:sp>
      </p:grpSp>
      <p:grpSp>
        <p:nvGrpSpPr>
          <p:cNvPr name="Group 20" id="20"/>
          <p:cNvGrpSpPr/>
          <p:nvPr/>
        </p:nvGrpSpPr>
        <p:grpSpPr>
          <a:xfrm rot="0">
            <a:off x="2057358" y="3609357"/>
            <a:ext cx="464119" cy="464119"/>
            <a:chOff x="0" y="0"/>
            <a:chExt cx="618826" cy="618826"/>
          </a:xfrm>
        </p:grpSpPr>
        <p:sp>
          <p:nvSpPr>
            <p:cNvPr name="Freeform 21" id="21"/>
            <p:cNvSpPr/>
            <p:nvPr/>
          </p:nvSpPr>
          <p:spPr>
            <a:xfrm flipH="false" flipV="false" rot="0">
              <a:off x="0" y="0"/>
              <a:ext cx="618826" cy="618826"/>
            </a:xfrm>
            <a:custGeom>
              <a:avLst/>
              <a:gdLst/>
              <a:ahLst/>
              <a:cxnLst/>
              <a:rect r="r" b="b" t="t" l="l"/>
              <a:pathLst>
                <a:path h="618826" w="618826">
                  <a:moveTo>
                    <a:pt x="0" y="0"/>
                  </a:moveTo>
                  <a:lnTo>
                    <a:pt x="618826" y="0"/>
                  </a:lnTo>
                  <a:lnTo>
                    <a:pt x="618826" y="618826"/>
                  </a:lnTo>
                  <a:lnTo>
                    <a:pt x="0" y="618826"/>
                  </a:lnTo>
                  <a:lnTo>
                    <a:pt x="0" y="0"/>
                  </a:lnTo>
                  <a:close/>
                </a:path>
              </a:pathLst>
            </a:custGeom>
            <a:blipFill>
              <a:blip r:embed="rId6"/>
              <a:stretch>
                <a:fillRect l="0" t="0" r="0" b="0"/>
              </a:stretch>
            </a:blipFill>
          </p:spPr>
        </p:sp>
        <p:sp>
          <p:nvSpPr>
            <p:cNvPr name="TextBox 22" id="22"/>
            <p:cNvSpPr txBox="true"/>
            <p:nvPr/>
          </p:nvSpPr>
          <p:spPr>
            <a:xfrm rot="0">
              <a:off x="223772" y="80451"/>
              <a:ext cx="171283" cy="419824"/>
            </a:xfrm>
            <a:prstGeom prst="rect">
              <a:avLst/>
            </a:prstGeom>
          </p:spPr>
          <p:txBody>
            <a:bodyPr anchor="t" rtlCol="false" tIns="0" lIns="0" bIns="0" rIns="0">
              <a:spAutoFit/>
            </a:bodyPr>
            <a:lstStyle/>
            <a:p>
              <a:pPr algn="ctr">
                <a:lnSpc>
                  <a:spcPts val="2687"/>
                </a:lnSpc>
              </a:pPr>
              <a:r>
                <a:rPr lang="en-US" sz="1919">
                  <a:solidFill>
                    <a:srgbClr val="000000"/>
                  </a:solidFill>
                  <a:latin typeface="Canva Sans Bold"/>
                </a:rPr>
                <a:t>2</a:t>
              </a:r>
            </a:p>
          </p:txBody>
        </p:sp>
      </p:grpSp>
      <p:grpSp>
        <p:nvGrpSpPr>
          <p:cNvPr name="Group 23" id="23"/>
          <p:cNvGrpSpPr/>
          <p:nvPr/>
        </p:nvGrpSpPr>
        <p:grpSpPr>
          <a:xfrm rot="0">
            <a:off x="8423499" y="3500918"/>
            <a:ext cx="8690171" cy="839249"/>
            <a:chOff x="0" y="0"/>
            <a:chExt cx="11586894" cy="1118998"/>
          </a:xfrm>
        </p:grpSpPr>
        <p:sp>
          <p:nvSpPr>
            <p:cNvPr name="Freeform 24" id="24"/>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6"/>
              <a:stretch>
                <a:fillRect l="0" t="0" r="0" b="0"/>
              </a:stretch>
            </a:blipFill>
          </p:spPr>
        </p:sp>
        <p:sp>
          <p:nvSpPr>
            <p:cNvPr name="TextBox 25" id="25"/>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3</a:t>
              </a:r>
            </a:p>
          </p:txBody>
        </p:sp>
        <p:sp>
          <p:nvSpPr>
            <p:cNvPr name="TextBox 26" id="26"/>
            <p:cNvSpPr txBox="true"/>
            <p:nvPr/>
          </p:nvSpPr>
          <p:spPr>
            <a:xfrm rot="0">
              <a:off x="799809" y="416019"/>
              <a:ext cx="10787085" cy="702979"/>
            </a:xfrm>
            <a:prstGeom prst="rect">
              <a:avLst/>
            </a:prstGeom>
          </p:spPr>
          <p:txBody>
            <a:bodyPr anchor="t" rtlCol="false" tIns="0" lIns="0" bIns="0" rIns="0">
              <a:spAutoFit/>
            </a:bodyPr>
            <a:lstStyle/>
            <a:p>
              <a:pPr>
                <a:lnSpc>
                  <a:spcPts val="2177"/>
                </a:lnSpc>
              </a:pPr>
              <a:r>
                <a:rPr lang="en-US" sz="1555">
                  <a:solidFill>
                    <a:srgbClr val="000000"/>
                  </a:solidFill>
                  <a:latin typeface="Fira Code"/>
                </a:rPr>
                <a:t>The function then determines the sizes of the </a:t>
              </a:r>
              <a:r>
                <a:rPr lang="en-US" sz="1555">
                  <a:solidFill>
                    <a:srgbClr val="000000"/>
                  </a:solidFill>
                  <a:latin typeface="Fira Code Bold"/>
                </a:rPr>
                <a:t>left</a:t>
              </a:r>
              <a:r>
                <a:rPr lang="en-US" sz="1555">
                  <a:solidFill>
                    <a:srgbClr val="000000"/>
                  </a:solidFill>
                  <a:latin typeface="Fira Code"/>
                </a:rPr>
                <a:t> and </a:t>
              </a:r>
              <a:r>
                <a:rPr lang="en-US" sz="1555">
                  <a:solidFill>
                    <a:srgbClr val="000000"/>
                  </a:solidFill>
                  <a:latin typeface="Fira Code Bold"/>
                </a:rPr>
                <a:t>right</a:t>
              </a:r>
              <a:r>
                <a:rPr lang="en-US" sz="1555">
                  <a:solidFill>
                    <a:srgbClr val="000000"/>
                  </a:solidFill>
                  <a:latin typeface="Fira Code"/>
                </a:rPr>
                <a:t> subarrays: </a:t>
              </a:r>
              <a:r>
                <a:rPr lang="en-US" sz="1555">
                  <a:solidFill>
                    <a:srgbClr val="000000"/>
                  </a:solidFill>
                  <a:latin typeface="Fira Code Bold"/>
                </a:rPr>
                <a:t>int leftSize = mid;</a:t>
              </a:r>
              <a:r>
                <a:rPr lang="en-US" sz="1555">
                  <a:solidFill>
                    <a:srgbClr val="000000"/>
                  </a:solidFill>
                  <a:latin typeface="Fira Code"/>
                </a:rPr>
                <a:t> and </a:t>
              </a:r>
              <a:r>
                <a:rPr lang="en-US" sz="1555">
                  <a:solidFill>
                    <a:srgbClr val="000000"/>
                  </a:solidFill>
                  <a:latin typeface="Fira Code Bold"/>
                </a:rPr>
                <a:t>int rightSize = size - mid</a:t>
              </a:r>
              <a:r>
                <a:rPr lang="en-US" sz="1555">
                  <a:solidFill>
                    <a:srgbClr val="000000"/>
                  </a:solidFill>
                  <a:latin typeface="Fira Code"/>
                </a:rPr>
                <a:t>;</a:t>
              </a:r>
            </a:p>
          </p:txBody>
        </p:sp>
      </p:grpSp>
      <p:grpSp>
        <p:nvGrpSpPr>
          <p:cNvPr name="Group 27" id="27"/>
          <p:cNvGrpSpPr/>
          <p:nvPr/>
        </p:nvGrpSpPr>
        <p:grpSpPr>
          <a:xfrm rot="0">
            <a:off x="4844037" y="4051353"/>
            <a:ext cx="464119" cy="464119"/>
            <a:chOff x="0" y="0"/>
            <a:chExt cx="618826" cy="618826"/>
          </a:xfrm>
        </p:grpSpPr>
        <p:sp>
          <p:nvSpPr>
            <p:cNvPr name="Freeform 28" id="28"/>
            <p:cNvSpPr/>
            <p:nvPr/>
          </p:nvSpPr>
          <p:spPr>
            <a:xfrm flipH="false" flipV="false" rot="0">
              <a:off x="0" y="0"/>
              <a:ext cx="618826" cy="618826"/>
            </a:xfrm>
            <a:custGeom>
              <a:avLst/>
              <a:gdLst/>
              <a:ahLst/>
              <a:cxnLst/>
              <a:rect r="r" b="b" t="t" l="l"/>
              <a:pathLst>
                <a:path h="618826" w="618826">
                  <a:moveTo>
                    <a:pt x="0" y="0"/>
                  </a:moveTo>
                  <a:lnTo>
                    <a:pt x="618826" y="0"/>
                  </a:lnTo>
                  <a:lnTo>
                    <a:pt x="618826" y="618826"/>
                  </a:lnTo>
                  <a:lnTo>
                    <a:pt x="0" y="618826"/>
                  </a:lnTo>
                  <a:lnTo>
                    <a:pt x="0" y="0"/>
                  </a:lnTo>
                  <a:close/>
                </a:path>
              </a:pathLst>
            </a:custGeom>
            <a:blipFill>
              <a:blip r:embed="rId6"/>
              <a:stretch>
                <a:fillRect l="0" t="0" r="0" b="0"/>
              </a:stretch>
            </a:blipFill>
          </p:spPr>
        </p:sp>
        <p:sp>
          <p:nvSpPr>
            <p:cNvPr name="TextBox 29" id="29"/>
            <p:cNvSpPr txBox="true"/>
            <p:nvPr/>
          </p:nvSpPr>
          <p:spPr>
            <a:xfrm rot="0">
              <a:off x="223772" y="80451"/>
              <a:ext cx="171283" cy="419824"/>
            </a:xfrm>
            <a:prstGeom prst="rect">
              <a:avLst/>
            </a:prstGeom>
          </p:spPr>
          <p:txBody>
            <a:bodyPr anchor="t" rtlCol="false" tIns="0" lIns="0" bIns="0" rIns="0">
              <a:spAutoFit/>
            </a:bodyPr>
            <a:lstStyle/>
            <a:p>
              <a:pPr algn="ctr">
                <a:lnSpc>
                  <a:spcPts val="2687"/>
                </a:lnSpc>
              </a:pPr>
              <a:r>
                <a:rPr lang="en-US" sz="1919">
                  <a:solidFill>
                    <a:srgbClr val="000000"/>
                  </a:solidFill>
                  <a:latin typeface="Canva Sans Bold"/>
                </a:rPr>
                <a:t>3</a:t>
              </a:r>
            </a:p>
          </p:txBody>
        </p:sp>
      </p:grpSp>
      <p:grpSp>
        <p:nvGrpSpPr>
          <p:cNvPr name="Group 30" id="30"/>
          <p:cNvGrpSpPr/>
          <p:nvPr/>
        </p:nvGrpSpPr>
        <p:grpSpPr>
          <a:xfrm rot="0">
            <a:off x="8423499" y="4521142"/>
            <a:ext cx="8690171" cy="1391699"/>
            <a:chOff x="0" y="0"/>
            <a:chExt cx="11586894" cy="1855598"/>
          </a:xfrm>
        </p:grpSpPr>
        <p:sp>
          <p:nvSpPr>
            <p:cNvPr name="Freeform 31" id="31"/>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6"/>
              <a:stretch>
                <a:fillRect l="0" t="0" r="0" b="0"/>
              </a:stretch>
            </a:blipFill>
          </p:spPr>
        </p:sp>
        <p:sp>
          <p:nvSpPr>
            <p:cNvPr name="TextBox 32" id="32"/>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4</a:t>
              </a:r>
            </a:p>
          </p:txBody>
        </p:sp>
        <p:sp>
          <p:nvSpPr>
            <p:cNvPr name="TextBox 33" id="33"/>
            <p:cNvSpPr txBox="true"/>
            <p:nvPr/>
          </p:nvSpPr>
          <p:spPr>
            <a:xfrm rot="0">
              <a:off x="799809" y="416019"/>
              <a:ext cx="10787085" cy="1439579"/>
            </a:xfrm>
            <a:prstGeom prst="rect">
              <a:avLst/>
            </a:prstGeom>
          </p:spPr>
          <p:txBody>
            <a:bodyPr anchor="t" rtlCol="false" tIns="0" lIns="0" bIns="0" rIns="0">
              <a:spAutoFit/>
            </a:bodyPr>
            <a:lstStyle/>
            <a:p>
              <a:pPr>
                <a:lnSpc>
                  <a:spcPts val="2177"/>
                </a:lnSpc>
              </a:pPr>
              <a:r>
                <a:rPr lang="en-US" sz="1555">
                  <a:solidFill>
                    <a:srgbClr val="000000"/>
                  </a:solidFill>
                  <a:latin typeface="Fira Code"/>
                </a:rPr>
                <a:t>Two dynamic arrays, </a:t>
              </a:r>
              <a:r>
                <a:rPr lang="en-US" sz="1555">
                  <a:solidFill>
                    <a:srgbClr val="000000"/>
                  </a:solidFill>
                  <a:latin typeface="Fira Code Bold"/>
                </a:rPr>
                <a:t>left</a:t>
              </a:r>
              <a:r>
                <a:rPr lang="en-US" sz="1555">
                  <a:solidFill>
                    <a:srgbClr val="000000"/>
                  </a:solidFill>
                  <a:latin typeface="Fira Code"/>
                </a:rPr>
                <a:t> and </a:t>
              </a:r>
              <a:r>
                <a:rPr lang="en-US" sz="1555">
                  <a:solidFill>
                    <a:srgbClr val="000000"/>
                  </a:solidFill>
                  <a:latin typeface="Fira Code Bold"/>
                </a:rPr>
                <a:t>right</a:t>
              </a:r>
              <a:r>
                <a:rPr lang="en-US" sz="1555">
                  <a:solidFill>
                    <a:srgbClr val="000000"/>
                  </a:solidFill>
                  <a:latin typeface="Fira Code"/>
                </a:rPr>
                <a:t>, are created using the new operator to store the elements of the </a:t>
              </a:r>
              <a:r>
                <a:rPr lang="en-US" sz="1555">
                  <a:solidFill>
                    <a:srgbClr val="000000"/>
                  </a:solidFill>
                  <a:latin typeface="Fira Code Bold"/>
                </a:rPr>
                <a:t>left</a:t>
              </a:r>
              <a:r>
                <a:rPr lang="en-US" sz="1555">
                  <a:solidFill>
                    <a:srgbClr val="000000"/>
                  </a:solidFill>
                  <a:latin typeface="Fira Code"/>
                </a:rPr>
                <a:t> and </a:t>
              </a:r>
              <a:r>
                <a:rPr lang="en-US" sz="1555">
                  <a:solidFill>
                    <a:srgbClr val="000000"/>
                  </a:solidFill>
                  <a:latin typeface="Fira Code Bold"/>
                </a:rPr>
                <a:t>right</a:t>
              </a:r>
              <a:r>
                <a:rPr lang="en-US" sz="1555">
                  <a:solidFill>
                    <a:srgbClr val="000000"/>
                  </a:solidFill>
                  <a:latin typeface="Fira Code"/>
                </a:rPr>
                <a:t> subarrays, r</a:t>
              </a:r>
              <a:r>
                <a:rPr lang="en-US" sz="1555">
                  <a:solidFill>
                    <a:srgbClr val="000000"/>
                  </a:solidFill>
                  <a:latin typeface="Fira Code"/>
                </a:rPr>
                <a:t>e</a:t>
              </a:r>
              <a:r>
                <a:rPr lang="en-US" sz="1555">
                  <a:solidFill>
                    <a:srgbClr val="000000"/>
                  </a:solidFill>
                  <a:latin typeface="Fira Code"/>
                </a:rPr>
                <a:t>sp</a:t>
              </a:r>
              <a:r>
                <a:rPr lang="en-US" sz="1555">
                  <a:solidFill>
                    <a:srgbClr val="000000"/>
                  </a:solidFill>
                  <a:latin typeface="Fira Code"/>
                </a:rPr>
                <a:t>e</a:t>
              </a:r>
              <a:r>
                <a:rPr lang="en-US" sz="1555">
                  <a:solidFill>
                    <a:srgbClr val="000000"/>
                  </a:solidFill>
                  <a:latin typeface="Fira Code"/>
                </a:rPr>
                <a:t>c</a:t>
              </a:r>
              <a:r>
                <a:rPr lang="en-US" sz="1555">
                  <a:solidFill>
                    <a:srgbClr val="000000"/>
                  </a:solidFill>
                  <a:latin typeface="Fira Code"/>
                </a:rPr>
                <a:t>ti</a:t>
              </a:r>
              <a:r>
                <a:rPr lang="en-US" sz="1555">
                  <a:solidFill>
                    <a:srgbClr val="000000"/>
                  </a:solidFill>
                  <a:latin typeface="Fira Code"/>
                </a:rPr>
                <a:t>v</a:t>
              </a:r>
              <a:r>
                <a:rPr lang="en-US" sz="1555">
                  <a:solidFill>
                    <a:srgbClr val="000000"/>
                  </a:solidFill>
                  <a:latin typeface="Fira Code"/>
                </a:rPr>
                <a:t>e</a:t>
              </a:r>
              <a:r>
                <a:rPr lang="en-US" sz="1555">
                  <a:solidFill>
                    <a:srgbClr val="000000"/>
                  </a:solidFill>
                  <a:latin typeface="Fira Code"/>
                </a:rPr>
                <a:t>ly.</a:t>
              </a:r>
            </a:p>
            <a:p>
              <a:pPr>
                <a:lnSpc>
                  <a:spcPts val="2177"/>
                </a:lnSpc>
              </a:pPr>
            </a:p>
          </p:txBody>
        </p:sp>
      </p:grpSp>
      <p:grpSp>
        <p:nvGrpSpPr>
          <p:cNvPr name="Group 34" id="34"/>
          <p:cNvGrpSpPr/>
          <p:nvPr/>
        </p:nvGrpSpPr>
        <p:grpSpPr>
          <a:xfrm rot="0">
            <a:off x="2057358" y="4665453"/>
            <a:ext cx="464119" cy="464119"/>
            <a:chOff x="0" y="0"/>
            <a:chExt cx="618826" cy="618826"/>
          </a:xfrm>
        </p:grpSpPr>
        <p:sp>
          <p:nvSpPr>
            <p:cNvPr name="Freeform 35" id="35"/>
            <p:cNvSpPr/>
            <p:nvPr/>
          </p:nvSpPr>
          <p:spPr>
            <a:xfrm flipH="false" flipV="false" rot="0">
              <a:off x="0" y="0"/>
              <a:ext cx="618826" cy="618826"/>
            </a:xfrm>
            <a:custGeom>
              <a:avLst/>
              <a:gdLst/>
              <a:ahLst/>
              <a:cxnLst/>
              <a:rect r="r" b="b" t="t" l="l"/>
              <a:pathLst>
                <a:path h="618826" w="618826">
                  <a:moveTo>
                    <a:pt x="0" y="0"/>
                  </a:moveTo>
                  <a:lnTo>
                    <a:pt x="618826" y="0"/>
                  </a:lnTo>
                  <a:lnTo>
                    <a:pt x="618826" y="618826"/>
                  </a:lnTo>
                  <a:lnTo>
                    <a:pt x="0" y="618826"/>
                  </a:lnTo>
                  <a:lnTo>
                    <a:pt x="0" y="0"/>
                  </a:lnTo>
                  <a:close/>
                </a:path>
              </a:pathLst>
            </a:custGeom>
            <a:blipFill>
              <a:blip r:embed="rId6"/>
              <a:stretch>
                <a:fillRect l="0" t="0" r="0" b="0"/>
              </a:stretch>
            </a:blipFill>
          </p:spPr>
        </p:sp>
        <p:sp>
          <p:nvSpPr>
            <p:cNvPr name="TextBox 36" id="36"/>
            <p:cNvSpPr txBox="true"/>
            <p:nvPr/>
          </p:nvSpPr>
          <p:spPr>
            <a:xfrm rot="0">
              <a:off x="223772" y="80451"/>
              <a:ext cx="171283" cy="419824"/>
            </a:xfrm>
            <a:prstGeom prst="rect">
              <a:avLst/>
            </a:prstGeom>
          </p:spPr>
          <p:txBody>
            <a:bodyPr anchor="t" rtlCol="false" tIns="0" lIns="0" bIns="0" rIns="0">
              <a:spAutoFit/>
            </a:bodyPr>
            <a:lstStyle/>
            <a:p>
              <a:pPr algn="ctr">
                <a:lnSpc>
                  <a:spcPts val="2687"/>
                </a:lnSpc>
              </a:pPr>
              <a:r>
                <a:rPr lang="en-US" sz="1919">
                  <a:solidFill>
                    <a:srgbClr val="000000"/>
                  </a:solidFill>
                  <a:latin typeface="Canva Sans Bold"/>
                </a:rPr>
                <a:t>4</a:t>
              </a:r>
            </a:p>
          </p:txBody>
        </p:sp>
      </p:grpSp>
      <p:grpSp>
        <p:nvGrpSpPr>
          <p:cNvPr name="Group 37" id="37"/>
          <p:cNvGrpSpPr/>
          <p:nvPr/>
        </p:nvGrpSpPr>
        <p:grpSpPr>
          <a:xfrm rot="0">
            <a:off x="8423499" y="5816542"/>
            <a:ext cx="8690171" cy="1944149"/>
            <a:chOff x="0" y="0"/>
            <a:chExt cx="11586894" cy="2592198"/>
          </a:xfrm>
        </p:grpSpPr>
        <p:sp>
          <p:nvSpPr>
            <p:cNvPr name="Freeform 38" id="38"/>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6"/>
              <a:stretch>
                <a:fillRect l="0" t="0" r="0" b="0"/>
              </a:stretch>
            </a:blipFill>
          </p:spPr>
        </p:sp>
        <p:sp>
          <p:nvSpPr>
            <p:cNvPr name="TextBox 39" id="39"/>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5</a:t>
              </a:r>
            </a:p>
          </p:txBody>
        </p:sp>
        <p:sp>
          <p:nvSpPr>
            <p:cNvPr name="TextBox 40" id="40"/>
            <p:cNvSpPr txBox="true"/>
            <p:nvPr/>
          </p:nvSpPr>
          <p:spPr>
            <a:xfrm rot="0">
              <a:off x="799809" y="416019"/>
              <a:ext cx="10787085" cy="2176179"/>
            </a:xfrm>
            <a:prstGeom prst="rect">
              <a:avLst/>
            </a:prstGeom>
          </p:spPr>
          <p:txBody>
            <a:bodyPr anchor="t" rtlCol="false" tIns="0" lIns="0" bIns="0" rIns="0">
              <a:spAutoFit/>
            </a:bodyPr>
            <a:lstStyle/>
            <a:p>
              <a:pPr>
                <a:lnSpc>
                  <a:spcPts val="2177"/>
                </a:lnSpc>
              </a:pPr>
              <a:r>
                <a:rPr lang="en-US" sz="1555">
                  <a:solidFill>
                    <a:srgbClr val="000000"/>
                  </a:solidFill>
                  <a:latin typeface="Fira Code"/>
                </a:rPr>
                <a:t>The elements from the original array are copied to the </a:t>
              </a:r>
              <a:r>
                <a:rPr lang="en-US" sz="1555">
                  <a:solidFill>
                    <a:srgbClr val="000000"/>
                  </a:solidFill>
                  <a:latin typeface="Fira Code Bold"/>
                </a:rPr>
                <a:t>left</a:t>
              </a:r>
              <a:r>
                <a:rPr lang="en-US" sz="1555">
                  <a:solidFill>
                    <a:srgbClr val="000000"/>
                  </a:solidFill>
                  <a:latin typeface="Fira Code"/>
                </a:rPr>
                <a:t> and </a:t>
              </a:r>
              <a:r>
                <a:rPr lang="en-US" sz="1555">
                  <a:solidFill>
                    <a:srgbClr val="000000"/>
                  </a:solidFill>
                  <a:latin typeface="Fira Code Bold"/>
                </a:rPr>
                <a:t>right</a:t>
              </a:r>
              <a:r>
                <a:rPr lang="en-US" sz="1555">
                  <a:solidFill>
                    <a:srgbClr val="000000"/>
                  </a:solidFill>
                  <a:latin typeface="Fira Code"/>
                </a:rPr>
                <a:t> subarrays using two separate for loops. The loop </a:t>
              </a:r>
              <a:r>
                <a:rPr lang="en-US" sz="1555">
                  <a:solidFill>
                    <a:srgbClr val="000000"/>
                  </a:solidFill>
                  <a:latin typeface="Fira Code Bold"/>
                </a:rPr>
                <a:t>for (int i = 0; i &lt; leftSize; i++)</a:t>
              </a:r>
              <a:r>
                <a:rPr lang="en-US" sz="1555">
                  <a:solidFill>
                    <a:srgbClr val="000000"/>
                  </a:solidFill>
                  <a:latin typeface="Fira Code"/>
                </a:rPr>
                <a:t> copies the first </a:t>
              </a:r>
              <a:r>
                <a:rPr lang="en-US" sz="1555">
                  <a:solidFill>
                    <a:srgbClr val="000000"/>
                  </a:solidFill>
                  <a:latin typeface="Fira Code Bold"/>
                </a:rPr>
                <a:t>leftSize</a:t>
              </a:r>
              <a:r>
                <a:rPr lang="en-US" sz="1555">
                  <a:solidFill>
                    <a:srgbClr val="000000"/>
                  </a:solidFill>
                  <a:latin typeface="Fira Code"/>
                </a:rPr>
                <a:t> elements to the </a:t>
              </a:r>
              <a:r>
                <a:rPr lang="en-US" sz="1555">
                  <a:solidFill>
                    <a:srgbClr val="000000"/>
                  </a:solidFill>
                  <a:latin typeface="Fira Code Bold"/>
                </a:rPr>
                <a:t>left</a:t>
              </a:r>
              <a:r>
                <a:rPr lang="en-US" sz="1555">
                  <a:solidFill>
                    <a:srgbClr val="000000"/>
                  </a:solidFill>
                  <a:latin typeface="Fira Code"/>
                </a:rPr>
                <a:t> subarray, and the loop </a:t>
              </a:r>
              <a:r>
                <a:rPr lang="en-US" sz="1555">
                  <a:solidFill>
                    <a:srgbClr val="000000"/>
                  </a:solidFill>
                  <a:latin typeface="Fira Code Bold"/>
                </a:rPr>
                <a:t>for (int i = 0; i &lt; rightSize; i++)</a:t>
              </a:r>
              <a:r>
                <a:rPr lang="en-US" sz="1555">
                  <a:solidFill>
                    <a:srgbClr val="000000"/>
                  </a:solidFill>
                  <a:latin typeface="Fira Code"/>
                </a:rPr>
                <a:t> copies the remaining </a:t>
              </a:r>
              <a:r>
                <a:rPr lang="en-US" sz="1555">
                  <a:solidFill>
                    <a:srgbClr val="000000"/>
                  </a:solidFill>
                  <a:latin typeface="Fira Code"/>
                </a:rPr>
                <a:t>elements to the </a:t>
              </a:r>
              <a:r>
                <a:rPr lang="en-US" sz="1555">
                  <a:solidFill>
                    <a:srgbClr val="000000"/>
                  </a:solidFill>
                  <a:latin typeface="Fira Code Bold"/>
                </a:rPr>
                <a:t>right</a:t>
              </a:r>
              <a:r>
                <a:rPr lang="en-US" sz="1555">
                  <a:solidFill>
                    <a:srgbClr val="000000"/>
                  </a:solidFill>
                  <a:latin typeface="Fira Code"/>
                </a:rPr>
                <a:t> subarra</a:t>
              </a:r>
              <a:r>
                <a:rPr lang="en-US" sz="1555">
                  <a:solidFill>
                    <a:srgbClr val="000000"/>
                  </a:solidFill>
                  <a:latin typeface="Fira Code"/>
                </a:rPr>
                <a:t>y.</a:t>
              </a:r>
            </a:p>
            <a:p>
              <a:pPr>
                <a:lnSpc>
                  <a:spcPts val="2177"/>
                </a:lnSpc>
              </a:pPr>
            </a:p>
          </p:txBody>
        </p:sp>
      </p:grpSp>
      <p:grpSp>
        <p:nvGrpSpPr>
          <p:cNvPr name="Group 41" id="41"/>
          <p:cNvGrpSpPr/>
          <p:nvPr/>
        </p:nvGrpSpPr>
        <p:grpSpPr>
          <a:xfrm rot="0">
            <a:off x="5724441" y="6166213"/>
            <a:ext cx="464119" cy="464119"/>
            <a:chOff x="0" y="0"/>
            <a:chExt cx="618826" cy="618826"/>
          </a:xfrm>
        </p:grpSpPr>
        <p:sp>
          <p:nvSpPr>
            <p:cNvPr name="Freeform 42" id="42"/>
            <p:cNvSpPr/>
            <p:nvPr/>
          </p:nvSpPr>
          <p:spPr>
            <a:xfrm flipH="false" flipV="false" rot="0">
              <a:off x="0" y="0"/>
              <a:ext cx="618826" cy="618826"/>
            </a:xfrm>
            <a:custGeom>
              <a:avLst/>
              <a:gdLst/>
              <a:ahLst/>
              <a:cxnLst/>
              <a:rect r="r" b="b" t="t" l="l"/>
              <a:pathLst>
                <a:path h="618826" w="618826">
                  <a:moveTo>
                    <a:pt x="0" y="0"/>
                  </a:moveTo>
                  <a:lnTo>
                    <a:pt x="618826" y="0"/>
                  </a:lnTo>
                  <a:lnTo>
                    <a:pt x="618826" y="618826"/>
                  </a:lnTo>
                  <a:lnTo>
                    <a:pt x="0" y="618826"/>
                  </a:lnTo>
                  <a:lnTo>
                    <a:pt x="0" y="0"/>
                  </a:lnTo>
                  <a:close/>
                </a:path>
              </a:pathLst>
            </a:custGeom>
            <a:blipFill>
              <a:blip r:embed="rId6"/>
              <a:stretch>
                <a:fillRect l="0" t="0" r="0" b="0"/>
              </a:stretch>
            </a:blipFill>
          </p:spPr>
        </p:sp>
        <p:sp>
          <p:nvSpPr>
            <p:cNvPr name="TextBox 43" id="43"/>
            <p:cNvSpPr txBox="true"/>
            <p:nvPr/>
          </p:nvSpPr>
          <p:spPr>
            <a:xfrm rot="0">
              <a:off x="223772" y="80451"/>
              <a:ext cx="171283" cy="419824"/>
            </a:xfrm>
            <a:prstGeom prst="rect">
              <a:avLst/>
            </a:prstGeom>
          </p:spPr>
          <p:txBody>
            <a:bodyPr anchor="t" rtlCol="false" tIns="0" lIns="0" bIns="0" rIns="0">
              <a:spAutoFit/>
            </a:bodyPr>
            <a:lstStyle/>
            <a:p>
              <a:pPr algn="ctr">
                <a:lnSpc>
                  <a:spcPts val="2687"/>
                </a:lnSpc>
              </a:pPr>
              <a:r>
                <a:rPr lang="en-US" sz="1919">
                  <a:solidFill>
                    <a:srgbClr val="000000"/>
                  </a:solidFill>
                  <a:latin typeface="Canva Sans Bold"/>
                </a:rPr>
                <a:t>5</a:t>
              </a:r>
            </a:p>
          </p:txBody>
        </p:sp>
      </p:grpSp>
      <p:grpSp>
        <p:nvGrpSpPr>
          <p:cNvPr name="Group 44" id="44"/>
          <p:cNvGrpSpPr/>
          <p:nvPr/>
        </p:nvGrpSpPr>
        <p:grpSpPr>
          <a:xfrm rot="0">
            <a:off x="8423499" y="7760690"/>
            <a:ext cx="8690171" cy="1391699"/>
            <a:chOff x="0" y="0"/>
            <a:chExt cx="11586894" cy="1855598"/>
          </a:xfrm>
        </p:grpSpPr>
        <p:sp>
          <p:nvSpPr>
            <p:cNvPr name="Freeform 45" id="45"/>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6"/>
              <a:stretch>
                <a:fillRect l="0" t="0" r="0" b="0"/>
              </a:stretch>
            </a:blipFill>
          </p:spPr>
        </p:sp>
        <p:sp>
          <p:nvSpPr>
            <p:cNvPr name="TextBox 46" id="46"/>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6</a:t>
              </a:r>
            </a:p>
          </p:txBody>
        </p:sp>
        <p:sp>
          <p:nvSpPr>
            <p:cNvPr name="TextBox 47" id="47"/>
            <p:cNvSpPr txBox="true"/>
            <p:nvPr/>
          </p:nvSpPr>
          <p:spPr>
            <a:xfrm rot="0">
              <a:off x="799809" y="416019"/>
              <a:ext cx="10787085" cy="1439579"/>
            </a:xfrm>
            <a:prstGeom prst="rect">
              <a:avLst/>
            </a:prstGeom>
          </p:spPr>
          <p:txBody>
            <a:bodyPr anchor="t" rtlCol="false" tIns="0" lIns="0" bIns="0" rIns="0">
              <a:spAutoFit/>
            </a:bodyPr>
            <a:lstStyle/>
            <a:p>
              <a:pPr>
                <a:lnSpc>
                  <a:spcPts val="2177"/>
                </a:lnSpc>
              </a:pPr>
              <a:r>
                <a:rPr lang="en-US" sz="1555">
                  <a:solidFill>
                    <a:srgbClr val="000000"/>
                  </a:solidFill>
                  <a:latin typeface="Fira Code"/>
                </a:rPr>
                <a:t>The function then recursively calls </a:t>
              </a:r>
              <a:r>
                <a:rPr lang="en-US" sz="1555">
                  <a:solidFill>
                    <a:srgbClr val="000000"/>
                  </a:solidFill>
                  <a:latin typeface="Fira Code Bold"/>
                </a:rPr>
                <a:t>mergeSort</a:t>
              </a:r>
              <a:r>
                <a:rPr lang="en-US" sz="1555">
                  <a:solidFill>
                    <a:srgbClr val="000000"/>
                  </a:solidFill>
                  <a:latin typeface="Fira Code"/>
                </a:rPr>
                <a:t> on the </a:t>
              </a:r>
              <a:r>
                <a:rPr lang="en-US" sz="1555">
                  <a:solidFill>
                    <a:srgbClr val="000000"/>
                  </a:solidFill>
                  <a:latin typeface="Fira Code Bold"/>
                </a:rPr>
                <a:t>left</a:t>
              </a:r>
              <a:r>
                <a:rPr lang="en-US" sz="1555">
                  <a:solidFill>
                    <a:srgbClr val="000000"/>
                  </a:solidFill>
                  <a:latin typeface="Fira Code"/>
                </a:rPr>
                <a:t> and </a:t>
              </a:r>
              <a:r>
                <a:rPr lang="en-US" sz="1555">
                  <a:solidFill>
                    <a:srgbClr val="000000"/>
                  </a:solidFill>
                  <a:latin typeface="Fira Code Bold"/>
                </a:rPr>
                <a:t>right</a:t>
              </a:r>
              <a:r>
                <a:rPr lang="en-US" sz="1555">
                  <a:solidFill>
                    <a:srgbClr val="000000"/>
                  </a:solidFill>
                  <a:latin typeface="Fira Code"/>
                </a:rPr>
                <a:t> subarrays to sort them. Th</a:t>
              </a:r>
              <a:r>
                <a:rPr lang="en-US" sz="1555">
                  <a:solidFill>
                    <a:srgbClr val="000000"/>
                  </a:solidFill>
                  <a:latin typeface="Fira Code"/>
                </a:rPr>
                <a:t>i</a:t>
              </a:r>
              <a:r>
                <a:rPr lang="en-US" sz="1555">
                  <a:solidFill>
                    <a:srgbClr val="000000"/>
                  </a:solidFill>
                  <a:latin typeface="Fira Code"/>
                </a:rPr>
                <a:t>s</a:t>
              </a:r>
              <a:r>
                <a:rPr lang="en-US" sz="1555">
                  <a:solidFill>
                    <a:srgbClr val="000000"/>
                  </a:solidFill>
                  <a:latin typeface="Fira Code"/>
                </a:rPr>
                <a:t> </a:t>
              </a:r>
              <a:r>
                <a:rPr lang="en-US" sz="1555">
                  <a:solidFill>
                    <a:srgbClr val="000000"/>
                  </a:solidFill>
                  <a:latin typeface="Fira Code"/>
                </a:rPr>
                <a:t>s</a:t>
              </a:r>
              <a:r>
                <a:rPr lang="en-US" sz="1555">
                  <a:solidFill>
                    <a:srgbClr val="000000"/>
                  </a:solidFill>
                  <a:latin typeface="Fira Code"/>
                </a:rPr>
                <a:t>te</a:t>
              </a:r>
              <a:r>
                <a:rPr lang="en-US" sz="1555">
                  <a:solidFill>
                    <a:srgbClr val="000000"/>
                  </a:solidFill>
                  <a:latin typeface="Fira Code"/>
                </a:rPr>
                <a:t>p ensur</a:t>
              </a:r>
              <a:r>
                <a:rPr lang="en-US" sz="1555">
                  <a:solidFill>
                    <a:srgbClr val="000000"/>
                  </a:solidFill>
                  <a:latin typeface="Fira Code"/>
                </a:rPr>
                <a:t>e</a:t>
              </a:r>
              <a:r>
                <a:rPr lang="en-US" sz="1555">
                  <a:solidFill>
                    <a:srgbClr val="000000"/>
                  </a:solidFill>
                  <a:latin typeface="Fira Code"/>
                </a:rPr>
                <a:t>s that </a:t>
              </a:r>
              <a:r>
                <a:rPr lang="en-US" sz="1555">
                  <a:solidFill>
                    <a:srgbClr val="000000"/>
                  </a:solidFill>
                  <a:latin typeface="Fira Code"/>
                </a:rPr>
                <a:t>e</a:t>
              </a:r>
              <a:r>
                <a:rPr lang="en-US" sz="1555">
                  <a:solidFill>
                    <a:srgbClr val="000000"/>
                  </a:solidFill>
                  <a:latin typeface="Fira Code"/>
                </a:rPr>
                <a:t>ach subarray</a:t>
              </a:r>
              <a:r>
                <a:rPr lang="en-US" sz="1555">
                  <a:solidFill>
                    <a:srgbClr val="000000"/>
                  </a:solidFill>
                  <a:latin typeface="Fira Code"/>
                </a:rPr>
                <a:t> i</a:t>
              </a:r>
              <a:r>
                <a:rPr lang="en-US" sz="1555">
                  <a:solidFill>
                    <a:srgbClr val="000000"/>
                  </a:solidFill>
                  <a:latin typeface="Fira Code"/>
                </a:rPr>
                <a:t>s</a:t>
              </a:r>
              <a:r>
                <a:rPr lang="en-US" sz="1555">
                  <a:solidFill>
                    <a:srgbClr val="000000"/>
                  </a:solidFill>
                  <a:latin typeface="Fira Code"/>
                </a:rPr>
                <a:t> </a:t>
              </a:r>
              <a:r>
                <a:rPr lang="en-US" sz="1555">
                  <a:solidFill>
                    <a:srgbClr val="000000"/>
                  </a:solidFill>
                  <a:latin typeface="Fira Code"/>
                </a:rPr>
                <a:t>so</a:t>
              </a:r>
              <a:r>
                <a:rPr lang="en-US" sz="1555">
                  <a:solidFill>
                    <a:srgbClr val="000000"/>
                  </a:solidFill>
                  <a:latin typeface="Fira Code"/>
                </a:rPr>
                <a:t>rte</a:t>
              </a:r>
              <a:r>
                <a:rPr lang="en-US" sz="1555">
                  <a:solidFill>
                    <a:srgbClr val="000000"/>
                  </a:solidFill>
                  <a:latin typeface="Fira Code"/>
                </a:rPr>
                <a:t>d</a:t>
              </a:r>
              <a:r>
                <a:rPr lang="en-US" sz="1555">
                  <a:solidFill>
                    <a:srgbClr val="000000"/>
                  </a:solidFill>
                  <a:latin typeface="Fira Code"/>
                </a:rPr>
                <a:t> </a:t>
              </a:r>
              <a:r>
                <a:rPr lang="en-US" sz="1555">
                  <a:solidFill>
                    <a:srgbClr val="000000"/>
                  </a:solidFill>
                  <a:latin typeface="Fira Code"/>
                </a:rPr>
                <a:t>before merging th</a:t>
              </a:r>
              <a:r>
                <a:rPr lang="en-US" sz="1555">
                  <a:solidFill>
                    <a:srgbClr val="000000"/>
                  </a:solidFill>
                  <a:latin typeface="Fira Code"/>
                </a:rPr>
                <a:t>em back together</a:t>
              </a:r>
              <a:r>
                <a:rPr lang="en-US" sz="1555">
                  <a:solidFill>
                    <a:srgbClr val="000000"/>
                  </a:solidFill>
                  <a:latin typeface="Fira Code"/>
                </a:rPr>
                <a:t>.</a:t>
              </a:r>
            </a:p>
            <a:p>
              <a:pPr>
                <a:lnSpc>
                  <a:spcPts val="2177"/>
                </a:lnSpc>
              </a:pPr>
            </a:p>
          </p:txBody>
        </p:sp>
      </p:grpSp>
      <p:grpSp>
        <p:nvGrpSpPr>
          <p:cNvPr name="Group 48" id="48"/>
          <p:cNvGrpSpPr/>
          <p:nvPr/>
        </p:nvGrpSpPr>
        <p:grpSpPr>
          <a:xfrm rot="0">
            <a:off x="2007194" y="7684328"/>
            <a:ext cx="464119" cy="464119"/>
            <a:chOff x="0" y="0"/>
            <a:chExt cx="618826" cy="618826"/>
          </a:xfrm>
        </p:grpSpPr>
        <p:sp>
          <p:nvSpPr>
            <p:cNvPr name="Freeform 49" id="49"/>
            <p:cNvSpPr/>
            <p:nvPr/>
          </p:nvSpPr>
          <p:spPr>
            <a:xfrm flipH="false" flipV="false" rot="0">
              <a:off x="0" y="0"/>
              <a:ext cx="618826" cy="618826"/>
            </a:xfrm>
            <a:custGeom>
              <a:avLst/>
              <a:gdLst/>
              <a:ahLst/>
              <a:cxnLst/>
              <a:rect r="r" b="b" t="t" l="l"/>
              <a:pathLst>
                <a:path h="618826" w="618826">
                  <a:moveTo>
                    <a:pt x="0" y="0"/>
                  </a:moveTo>
                  <a:lnTo>
                    <a:pt x="618826" y="0"/>
                  </a:lnTo>
                  <a:lnTo>
                    <a:pt x="618826" y="618826"/>
                  </a:lnTo>
                  <a:lnTo>
                    <a:pt x="0" y="618826"/>
                  </a:lnTo>
                  <a:lnTo>
                    <a:pt x="0" y="0"/>
                  </a:lnTo>
                  <a:close/>
                </a:path>
              </a:pathLst>
            </a:custGeom>
            <a:blipFill>
              <a:blip r:embed="rId6"/>
              <a:stretch>
                <a:fillRect l="0" t="0" r="0" b="0"/>
              </a:stretch>
            </a:blipFill>
          </p:spPr>
        </p:sp>
        <p:sp>
          <p:nvSpPr>
            <p:cNvPr name="TextBox 50" id="50"/>
            <p:cNvSpPr txBox="true"/>
            <p:nvPr/>
          </p:nvSpPr>
          <p:spPr>
            <a:xfrm rot="0">
              <a:off x="223772" y="80451"/>
              <a:ext cx="171283" cy="419824"/>
            </a:xfrm>
            <a:prstGeom prst="rect">
              <a:avLst/>
            </a:prstGeom>
          </p:spPr>
          <p:txBody>
            <a:bodyPr anchor="t" rtlCol="false" tIns="0" lIns="0" bIns="0" rIns="0">
              <a:spAutoFit/>
            </a:bodyPr>
            <a:lstStyle/>
            <a:p>
              <a:pPr algn="ctr">
                <a:lnSpc>
                  <a:spcPts val="2687"/>
                </a:lnSpc>
              </a:pPr>
              <a:r>
                <a:rPr lang="en-US" sz="1919">
                  <a:solidFill>
                    <a:srgbClr val="000000"/>
                  </a:solidFill>
                  <a:latin typeface="Canva Sans Bold"/>
                </a:rPr>
                <a:t>6</a:t>
              </a:r>
            </a:p>
          </p:txBody>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0"/>
            <a:ext cx="21128119" cy="10602160"/>
            <a:chOff x="0" y="0"/>
            <a:chExt cx="28170826" cy="14136213"/>
          </a:xfrm>
        </p:grpSpPr>
        <p:sp>
          <p:nvSpPr>
            <p:cNvPr name="Freeform 3" id="3"/>
            <p:cNvSpPr/>
            <p:nvPr/>
          </p:nvSpPr>
          <p:spPr>
            <a:xfrm flipH="false" flipV="false" rot="0">
              <a:off x="0" y="0"/>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0"/>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0"/>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0">
            <a:off x="1351685" y="2668003"/>
            <a:ext cx="10686812" cy="5803490"/>
          </a:xfrm>
          <a:custGeom>
            <a:avLst/>
            <a:gdLst/>
            <a:ahLst/>
            <a:cxnLst/>
            <a:rect r="r" b="b" t="t" l="l"/>
            <a:pathLst>
              <a:path h="5803490" w="10686812">
                <a:moveTo>
                  <a:pt x="0" y="0"/>
                </a:moveTo>
                <a:lnTo>
                  <a:pt x="10686812" y="0"/>
                </a:lnTo>
                <a:lnTo>
                  <a:pt x="10686812" y="5803490"/>
                </a:lnTo>
                <a:lnTo>
                  <a:pt x="0" y="5803490"/>
                </a:lnTo>
                <a:lnTo>
                  <a:pt x="0" y="0"/>
                </a:lnTo>
                <a:close/>
              </a:path>
            </a:pathLst>
          </a:custGeom>
          <a:blipFill>
            <a:blip r:embed="rId5"/>
            <a:stretch>
              <a:fillRect l="0" t="0" r="-8610" b="0"/>
            </a:stretch>
          </a:blipFill>
        </p:spPr>
      </p:sp>
      <p:sp>
        <p:nvSpPr>
          <p:cNvPr name="TextBox 7" id="7"/>
          <p:cNvSpPr txBox="true"/>
          <p:nvPr/>
        </p:nvSpPr>
        <p:spPr>
          <a:xfrm rot="0">
            <a:off x="1351685" y="816682"/>
            <a:ext cx="8072472" cy="593589"/>
          </a:xfrm>
          <a:prstGeom prst="rect">
            <a:avLst/>
          </a:prstGeom>
        </p:spPr>
        <p:txBody>
          <a:bodyPr anchor="t" rtlCol="false" tIns="0" lIns="0" bIns="0" rIns="0">
            <a:spAutoFit/>
          </a:bodyPr>
          <a:lstStyle/>
          <a:p>
            <a:pPr>
              <a:lnSpc>
                <a:spcPts val="4886"/>
              </a:lnSpc>
            </a:pPr>
            <a:r>
              <a:rPr lang="en-US" sz="3490" u="sng">
                <a:solidFill>
                  <a:srgbClr val="000000"/>
                </a:solidFill>
                <a:latin typeface="Paytone One Bold"/>
              </a:rPr>
              <a:t>Optional Array printing function:</a:t>
            </a:r>
          </a:p>
        </p:txBody>
      </p:sp>
      <p:sp>
        <p:nvSpPr>
          <p:cNvPr name="TextBox 8" id="8"/>
          <p:cNvSpPr txBox="true"/>
          <p:nvPr/>
        </p:nvSpPr>
        <p:spPr>
          <a:xfrm rot="0">
            <a:off x="1351685" y="1712563"/>
            <a:ext cx="6418263" cy="416997"/>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Again, our favorite but optional function:</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0"/>
            <a:ext cx="21128119" cy="10602160"/>
            <a:chOff x="0" y="0"/>
            <a:chExt cx="28170826" cy="14136213"/>
          </a:xfrm>
        </p:grpSpPr>
        <p:sp>
          <p:nvSpPr>
            <p:cNvPr name="Freeform 3" id="3"/>
            <p:cNvSpPr/>
            <p:nvPr/>
          </p:nvSpPr>
          <p:spPr>
            <a:xfrm flipH="false" flipV="false" rot="0">
              <a:off x="0" y="0"/>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0"/>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0"/>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0">
            <a:off x="1351685" y="2491510"/>
            <a:ext cx="8072472" cy="6741373"/>
          </a:xfrm>
          <a:custGeom>
            <a:avLst/>
            <a:gdLst/>
            <a:ahLst/>
            <a:cxnLst/>
            <a:rect r="r" b="b" t="t" l="l"/>
            <a:pathLst>
              <a:path h="6741373" w="8072472">
                <a:moveTo>
                  <a:pt x="0" y="0"/>
                </a:moveTo>
                <a:lnTo>
                  <a:pt x="8072471" y="0"/>
                </a:lnTo>
                <a:lnTo>
                  <a:pt x="8072471" y="6741373"/>
                </a:lnTo>
                <a:lnTo>
                  <a:pt x="0" y="6741373"/>
                </a:lnTo>
                <a:lnTo>
                  <a:pt x="0" y="0"/>
                </a:lnTo>
                <a:close/>
              </a:path>
            </a:pathLst>
          </a:custGeom>
          <a:blipFill>
            <a:blip r:embed="rId5"/>
            <a:stretch>
              <a:fillRect l="0" t="0" r="0" b="0"/>
            </a:stretch>
          </a:blipFill>
        </p:spPr>
      </p:sp>
      <p:sp>
        <p:nvSpPr>
          <p:cNvPr name="Freeform 7" id="7"/>
          <p:cNvSpPr/>
          <p:nvPr/>
        </p:nvSpPr>
        <p:spPr>
          <a:xfrm flipH="false" flipV="false" rot="0">
            <a:off x="9675598" y="6493091"/>
            <a:ext cx="8219376" cy="2739792"/>
          </a:xfrm>
          <a:custGeom>
            <a:avLst/>
            <a:gdLst/>
            <a:ahLst/>
            <a:cxnLst/>
            <a:rect r="r" b="b" t="t" l="l"/>
            <a:pathLst>
              <a:path h="2739792" w="8219376">
                <a:moveTo>
                  <a:pt x="0" y="0"/>
                </a:moveTo>
                <a:lnTo>
                  <a:pt x="8219376" y="0"/>
                </a:lnTo>
                <a:lnTo>
                  <a:pt x="8219376" y="2739792"/>
                </a:lnTo>
                <a:lnTo>
                  <a:pt x="0" y="2739792"/>
                </a:lnTo>
                <a:lnTo>
                  <a:pt x="0" y="0"/>
                </a:lnTo>
                <a:close/>
              </a:path>
            </a:pathLst>
          </a:custGeom>
          <a:blipFill>
            <a:blip r:embed="rId6"/>
            <a:stretch>
              <a:fillRect l="0" t="0" r="0" b="0"/>
            </a:stretch>
          </a:blipFill>
        </p:spPr>
      </p:sp>
      <p:sp>
        <p:nvSpPr>
          <p:cNvPr name="TextBox 8" id="8"/>
          <p:cNvSpPr txBox="true"/>
          <p:nvPr/>
        </p:nvSpPr>
        <p:spPr>
          <a:xfrm rot="0">
            <a:off x="1351685" y="816682"/>
            <a:ext cx="3082358" cy="593589"/>
          </a:xfrm>
          <a:prstGeom prst="rect">
            <a:avLst/>
          </a:prstGeom>
        </p:spPr>
        <p:txBody>
          <a:bodyPr anchor="t" rtlCol="false" tIns="0" lIns="0" bIns="0" rIns="0">
            <a:spAutoFit/>
          </a:bodyPr>
          <a:lstStyle/>
          <a:p>
            <a:pPr>
              <a:lnSpc>
                <a:spcPts val="4886"/>
              </a:lnSpc>
            </a:pPr>
            <a:r>
              <a:rPr lang="en-US" sz="3490" u="sng">
                <a:solidFill>
                  <a:srgbClr val="000000"/>
                </a:solidFill>
                <a:latin typeface="Paytone One Bold"/>
              </a:rPr>
              <a:t>Compilation:</a:t>
            </a:r>
          </a:p>
        </p:txBody>
      </p:sp>
      <p:sp>
        <p:nvSpPr>
          <p:cNvPr name="TextBox 9" id="9"/>
          <p:cNvSpPr txBox="true"/>
          <p:nvPr/>
        </p:nvSpPr>
        <p:spPr>
          <a:xfrm rot="0">
            <a:off x="1351685" y="1712563"/>
            <a:ext cx="6418263" cy="416997"/>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Reveal the magic!</a:t>
            </a:r>
          </a:p>
        </p:txBody>
      </p:sp>
      <p:sp>
        <p:nvSpPr>
          <p:cNvPr name="TextBox 10" id="10"/>
          <p:cNvSpPr txBox="true"/>
          <p:nvPr/>
        </p:nvSpPr>
        <p:spPr>
          <a:xfrm rot="0">
            <a:off x="9675598" y="5703319"/>
            <a:ext cx="3082358" cy="593589"/>
          </a:xfrm>
          <a:prstGeom prst="rect">
            <a:avLst/>
          </a:prstGeom>
        </p:spPr>
        <p:txBody>
          <a:bodyPr anchor="t" rtlCol="false" tIns="0" lIns="0" bIns="0" rIns="0">
            <a:spAutoFit/>
          </a:bodyPr>
          <a:lstStyle/>
          <a:p>
            <a:pPr>
              <a:lnSpc>
                <a:spcPts val="4886"/>
              </a:lnSpc>
            </a:pPr>
            <a:r>
              <a:rPr lang="en-US" sz="3490" u="sng">
                <a:solidFill>
                  <a:srgbClr val="000000"/>
                </a:solidFill>
                <a:latin typeface="Paytone One Bold"/>
              </a:rPr>
              <a:t>Results: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487538" y="11051494"/>
              <a:ext cx="3544976" cy="3617322"/>
            </a:xfrm>
            <a:custGeom>
              <a:avLst/>
              <a:gdLst/>
              <a:ahLst/>
              <a:cxnLst/>
              <a:rect r="r" b="b" t="t" l="l"/>
              <a:pathLst>
                <a:path h="3617322" w="3544976">
                  <a:moveTo>
                    <a:pt x="0" y="0"/>
                  </a:moveTo>
                  <a:lnTo>
                    <a:pt x="3544976" y="0"/>
                  </a:lnTo>
                  <a:lnTo>
                    <a:pt x="3544976" y="3617322"/>
                  </a:lnTo>
                  <a:lnTo>
                    <a:pt x="0" y="36173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7"/>
              <a:stretch>
                <a:fillRect l="0" t="0" r="0" b="0"/>
              </a:stretch>
            </a:blipFill>
          </p:spPr>
        </p:sp>
      </p:grpSp>
      <p:sp>
        <p:nvSpPr>
          <p:cNvPr name="Freeform 8" id="8"/>
          <p:cNvSpPr/>
          <p:nvPr/>
        </p:nvSpPr>
        <p:spPr>
          <a:xfrm flipH="false" flipV="false" rot="0">
            <a:off x="6287267" y="494202"/>
            <a:ext cx="1312799" cy="1312799"/>
          </a:xfrm>
          <a:custGeom>
            <a:avLst/>
            <a:gdLst/>
            <a:ahLst/>
            <a:cxnLst/>
            <a:rect r="r" b="b" t="t" l="l"/>
            <a:pathLst>
              <a:path h="1312799" w="1312799">
                <a:moveTo>
                  <a:pt x="0" y="0"/>
                </a:moveTo>
                <a:lnTo>
                  <a:pt x="1312799" y="0"/>
                </a:lnTo>
                <a:lnTo>
                  <a:pt x="1312799" y="1312799"/>
                </a:lnTo>
                <a:lnTo>
                  <a:pt x="0" y="1312799"/>
                </a:lnTo>
                <a:lnTo>
                  <a:pt x="0" y="0"/>
                </a:lnTo>
                <a:close/>
              </a:path>
            </a:pathLst>
          </a:custGeom>
          <a:blipFill>
            <a:blip r:embed="rId8"/>
            <a:stretch>
              <a:fillRect l="0" t="0" r="0" b="0"/>
            </a:stretch>
          </a:blipFill>
        </p:spPr>
      </p:sp>
      <p:sp>
        <p:nvSpPr>
          <p:cNvPr name="TextBox 9" id="9"/>
          <p:cNvSpPr txBox="true"/>
          <p:nvPr/>
        </p:nvSpPr>
        <p:spPr>
          <a:xfrm rot="0">
            <a:off x="1583158" y="788107"/>
            <a:ext cx="5901326"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8. Quick sort</a:t>
            </a:r>
          </a:p>
        </p:txBody>
      </p:sp>
      <p:sp>
        <p:nvSpPr>
          <p:cNvPr name="TextBox 10" id="10"/>
          <p:cNvSpPr txBox="true"/>
          <p:nvPr/>
        </p:nvSpPr>
        <p:spPr>
          <a:xfrm rot="0">
            <a:off x="1882734" y="2080440"/>
            <a:ext cx="11659641" cy="1677090"/>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Quicksort is a divide-and-conquer sorting algorithm that works by selecting a pivot element from the array and partitioning the other elements into two subarrays, according to whether they are less than or greater than the pivot. The subarrays are then recursively sorted.</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0"/>
            <a:ext cx="21128119" cy="10602160"/>
            <a:chOff x="0" y="0"/>
            <a:chExt cx="28170826" cy="14136213"/>
          </a:xfrm>
        </p:grpSpPr>
        <p:sp>
          <p:nvSpPr>
            <p:cNvPr name="Freeform 3" id="3"/>
            <p:cNvSpPr/>
            <p:nvPr/>
          </p:nvSpPr>
          <p:spPr>
            <a:xfrm flipH="false" flipV="false" rot="0">
              <a:off x="0" y="0"/>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0"/>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0"/>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0">
            <a:off x="1351685" y="1641355"/>
            <a:ext cx="8012630" cy="8287256"/>
          </a:xfrm>
          <a:custGeom>
            <a:avLst/>
            <a:gdLst/>
            <a:ahLst/>
            <a:cxnLst/>
            <a:rect r="r" b="b" t="t" l="l"/>
            <a:pathLst>
              <a:path h="8287256" w="8012630">
                <a:moveTo>
                  <a:pt x="0" y="0"/>
                </a:moveTo>
                <a:lnTo>
                  <a:pt x="8012629" y="0"/>
                </a:lnTo>
                <a:lnTo>
                  <a:pt x="8012629" y="8287256"/>
                </a:lnTo>
                <a:lnTo>
                  <a:pt x="0" y="8287256"/>
                </a:lnTo>
                <a:lnTo>
                  <a:pt x="0" y="0"/>
                </a:lnTo>
                <a:close/>
              </a:path>
            </a:pathLst>
          </a:custGeom>
          <a:blipFill>
            <a:blip r:embed="rId5"/>
            <a:stretch>
              <a:fillRect l="0" t="0" r="0" b="0"/>
            </a:stretch>
          </a:blipFill>
        </p:spPr>
      </p:sp>
      <p:grpSp>
        <p:nvGrpSpPr>
          <p:cNvPr name="Group 7" id="7"/>
          <p:cNvGrpSpPr/>
          <p:nvPr/>
        </p:nvGrpSpPr>
        <p:grpSpPr>
          <a:xfrm rot="0">
            <a:off x="5466382" y="2653317"/>
            <a:ext cx="440629" cy="440629"/>
            <a:chOff x="0" y="0"/>
            <a:chExt cx="587505" cy="587505"/>
          </a:xfrm>
        </p:grpSpPr>
        <p:sp>
          <p:nvSpPr>
            <p:cNvPr name="Freeform 8" id="8"/>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6"/>
              <a:stretch>
                <a:fillRect l="0" t="0" r="0" b="0"/>
              </a:stretch>
            </a:blipFill>
          </p:spPr>
        </p:sp>
        <p:sp>
          <p:nvSpPr>
            <p:cNvPr name="TextBox 9" id="9"/>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1</a:t>
              </a:r>
            </a:p>
          </p:txBody>
        </p:sp>
      </p:grpSp>
      <p:sp>
        <p:nvSpPr>
          <p:cNvPr name="TextBox 10" id="10"/>
          <p:cNvSpPr txBox="true"/>
          <p:nvPr/>
        </p:nvSpPr>
        <p:spPr>
          <a:xfrm rot="0">
            <a:off x="1351685" y="1100533"/>
            <a:ext cx="6418263" cy="416997"/>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Let’s first by initializing our code below:</a:t>
            </a:r>
          </a:p>
        </p:txBody>
      </p:sp>
      <p:sp>
        <p:nvSpPr>
          <p:cNvPr name="TextBox 11" id="11"/>
          <p:cNvSpPr txBox="true"/>
          <p:nvPr/>
        </p:nvSpPr>
        <p:spPr>
          <a:xfrm rot="0">
            <a:off x="1351685" y="198216"/>
            <a:ext cx="7269599"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Function declaration:</a:t>
            </a:r>
          </a:p>
        </p:txBody>
      </p:sp>
      <p:grpSp>
        <p:nvGrpSpPr>
          <p:cNvPr name="Group 12" id="12"/>
          <p:cNvGrpSpPr/>
          <p:nvPr/>
        </p:nvGrpSpPr>
        <p:grpSpPr>
          <a:xfrm rot="0">
            <a:off x="9575344" y="588071"/>
            <a:ext cx="440629" cy="440629"/>
            <a:chOff x="0" y="0"/>
            <a:chExt cx="587505" cy="587505"/>
          </a:xfrm>
        </p:grpSpPr>
        <p:sp>
          <p:nvSpPr>
            <p:cNvPr name="Freeform 13" id="13"/>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6"/>
              <a:stretch>
                <a:fillRect l="0" t="0" r="0" b="0"/>
              </a:stretch>
            </a:blipFill>
          </p:spPr>
        </p:sp>
        <p:sp>
          <p:nvSpPr>
            <p:cNvPr name="TextBox 14" id="14"/>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1</a:t>
              </a:r>
            </a:p>
          </p:txBody>
        </p:sp>
      </p:grpSp>
      <p:sp>
        <p:nvSpPr>
          <p:cNvPr name="TextBox 15" id="15"/>
          <p:cNvSpPr txBox="true"/>
          <p:nvPr/>
        </p:nvSpPr>
        <p:spPr>
          <a:xfrm rot="0">
            <a:off x="9795659" y="1129108"/>
            <a:ext cx="8012999" cy="1322702"/>
          </a:xfrm>
          <a:prstGeom prst="rect">
            <a:avLst/>
          </a:prstGeom>
        </p:spPr>
        <p:txBody>
          <a:bodyPr anchor="t" rtlCol="false" tIns="0" lIns="0" bIns="0" rIns="0">
            <a:spAutoFit/>
          </a:bodyPr>
          <a:lstStyle/>
          <a:p>
            <a:pPr>
              <a:lnSpc>
                <a:spcPts val="2170"/>
              </a:lnSpc>
              <a:spcBef>
                <a:spcPct val="0"/>
              </a:spcBef>
            </a:pPr>
            <a:r>
              <a:rPr lang="en-US" sz="1550">
                <a:solidFill>
                  <a:srgbClr val="000000"/>
                </a:solidFill>
                <a:latin typeface="Fira Code"/>
              </a:rPr>
              <a:t>We come back too our old </a:t>
            </a:r>
            <a:r>
              <a:rPr lang="en-US" sz="1550">
                <a:solidFill>
                  <a:srgbClr val="000000"/>
                </a:solidFill>
                <a:latin typeface="Fira Code"/>
              </a:rPr>
              <a:t>swap function again! just like always, takes two integer references </a:t>
            </a:r>
            <a:r>
              <a:rPr lang="en-US" sz="1550">
                <a:solidFill>
                  <a:srgbClr val="000000"/>
                </a:solidFill>
                <a:latin typeface="Fira Code Bold"/>
              </a:rPr>
              <a:t>(int&amp; a and int&amp; b)</a:t>
            </a:r>
            <a:r>
              <a:rPr lang="en-US" sz="1550">
                <a:solidFill>
                  <a:srgbClr val="000000"/>
                </a:solidFill>
                <a:latin typeface="Fira Code"/>
              </a:rPr>
              <a:t> as parameters. It swaps the values of </a:t>
            </a:r>
            <a:r>
              <a:rPr lang="en-US" sz="1550">
                <a:solidFill>
                  <a:srgbClr val="000000"/>
                </a:solidFill>
                <a:latin typeface="Fira Code Bold"/>
              </a:rPr>
              <a:t>a</a:t>
            </a:r>
            <a:r>
              <a:rPr lang="en-US" sz="1550">
                <a:solidFill>
                  <a:srgbClr val="000000"/>
                </a:solidFill>
                <a:latin typeface="Fira Code"/>
              </a:rPr>
              <a:t> and </a:t>
            </a:r>
            <a:r>
              <a:rPr lang="en-US" sz="1550">
                <a:solidFill>
                  <a:srgbClr val="000000"/>
                </a:solidFill>
                <a:latin typeface="Fira Code Bold"/>
              </a:rPr>
              <a:t>b</a:t>
            </a:r>
            <a:r>
              <a:rPr lang="en-US" sz="1550">
                <a:solidFill>
                  <a:srgbClr val="000000"/>
                </a:solidFill>
                <a:latin typeface="Fira Code"/>
              </a:rPr>
              <a:t> using a temporary variable </a:t>
            </a:r>
            <a:r>
              <a:rPr lang="en-US" sz="1550">
                <a:solidFill>
                  <a:srgbClr val="000000"/>
                </a:solidFill>
                <a:latin typeface="Fira Code Bold"/>
              </a:rPr>
              <a:t>temp</a:t>
            </a:r>
            <a:r>
              <a:rPr lang="en-US" sz="1550">
                <a:solidFill>
                  <a:srgbClr val="000000"/>
                </a:solidFill>
                <a:latin typeface="Fira Code"/>
              </a:rPr>
              <a:t>. This implementation ensures that the values of </a:t>
            </a:r>
            <a:r>
              <a:rPr lang="en-US" sz="1550">
                <a:solidFill>
                  <a:srgbClr val="000000"/>
                </a:solidFill>
                <a:latin typeface="Fira Code Bold"/>
              </a:rPr>
              <a:t>a</a:t>
            </a:r>
            <a:r>
              <a:rPr lang="en-US" sz="1550">
                <a:solidFill>
                  <a:srgbClr val="000000"/>
                </a:solidFill>
                <a:latin typeface="Fira Code"/>
              </a:rPr>
              <a:t> and </a:t>
            </a:r>
            <a:r>
              <a:rPr lang="en-US" sz="1550">
                <a:solidFill>
                  <a:srgbClr val="000000"/>
                </a:solidFill>
                <a:latin typeface="Fira Code Bold"/>
              </a:rPr>
              <a:t>b</a:t>
            </a:r>
            <a:r>
              <a:rPr lang="en-US" sz="1550">
                <a:solidFill>
                  <a:srgbClr val="000000"/>
                </a:solidFill>
                <a:latin typeface="Fira Code"/>
              </a:rPr>
              <a:t> are correctly exchanged.</a:t>
            </a:r>
          </a:p>
        </p:txBody>
      </p:sp>
      <p:grpSp>
        <p:nvGrpSpPr>
          <p:cNvPr name="Group 16" id="16"/>
          <p:cNvGrpSpPr/>
          <p:nvPr/>
        </p:nvGrpSpPr>
        <p:grpSpPr>
          <a:xfrm rot="0">
            <a:off x="7549633" y="4702871"/>
            <a:ext cx="440629" cy="440629"/>
            <a:chOff x="0" y="0"/>
            <a:chExt cx="587505" cy="587505"/>
          </a:xfrm>
        </p:grpSpPr>
        <p:sp>
          <p:nvSpPr>
            <p:cNvPr name="Freeform 17" id="17"/>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6"/>
              <a:stretch>
                <a:fillRect l="0" t="0" r="0" b="0"/>
              </a:stretch>
            </a:blipFill>
          </p:spPr>
        </p:sp>
        <p:sp>
          <p:nvSpPr>
            <p:cNvPr name="TextBox 18" id="18"/>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2</a:t>
              </a:r>
            </a:p>
          </p:txBody>
        </p:sp>
      </p:grpSp>
      <p:grpSp>
        <p:nvGrpSpPr>
          <p:cNvPr name="Group 19" id="19"/>
          <p:cNvGrpSpPr/>
          <p:nvPr/>
        </p:nvGrpSpPr>
        <p:grpSpPr>
          <a:xfrm rot="0">
            <a:off x="9575344" y="3208049"/>
            <a:ext cx="440629" cy="440629"/>
            <a:chOff x="0" y="0"/>
            <a:chExt cx="587505" cy="587505"/>
          </a:xfrm>
        </p:grpSpPr>
        <p:sp>
          <p:nvSpPr>
            <p:cNvPr name="Freeform 20" id="20"/>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6"/>
              <a:stretch>
                <a:fillRect l="0" t="0" r="0" b="0"/>
              </a:stretch>
            </a:blipFill>
          </p:spPr>
        </p:sp>
        <p:sp>
          <p:nvSpPr>
            <p:cNvPr name="TextBox 21" id="21"/>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2</a:t>
              </a:r>
            </a:p>
          </p:txBody>
        </p:sp>
      </p:grpSp>
      <p:sp>
        <p:nvSpPr>
          <p:cNvPr name="TextBox 22" id="22"/>
          <p:cNvSpPr txBox="true"/>
          <p:nvPr/>
        </p:nvSpPr>
        <p:spPr>
          <a:xfrm rot="0">
            <a:off x="9795659" y="3820798"/>
            <a:ext cx="8012999" cy="1322702"/>
          </a:xfrm>
          <a:prstGeom prst="rect">
            <a:avLst/>
          </a:prstGeom>
        </p:spPr>
        <p:txBody>
          <a:bodyPr anchor="t" rtlCol="false" tIns="0" lIns="0" bIns="0" rIns="0">
            <a:spAutoFit/>
          </a:bodyPr>
          <a:lstStyle/>
          <a:p>
            <a:pPr>
              <a:lnSpc>
                <a:spcPts val="2170"/>
              </a:lnSpc>
              <a:spcBef>
                <a:spcPct val="0"/>
              </a:spcBef>
            </a:pPr>
            <a:r>
              <a:rPr lang="en-US" sz="1550">
                <a:solidFill>
                  <a:srgbClr val="000000"/>
                </a:solidFill>
                <a:latin typeface="Fira Code"/>
              </a:rPr>
              <a:t>The partition function is a crucial step in the Quick Sort algorithm as it divides the array into two parts and determines the position of the pivot element. This partitioning process is recursively applied to the subarrays until the entire array is sorted.</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0"/>
            <a:ext cx="21128119" cy="10602160"/>
            <a:chOff x="0" y="0"/>
            <a:chExt cx="28170826" cy="14136213"/>
          </a:xfrm>
        </p:grpSpPr>
        <p:sp>
          <p:nvSpPr>
            <p:cNvPr name="Freeform 3" id="3"/>
            <p:cNvSpPr/>
            <p:nvPr/>
          </p:nvSpPr>
          <p:spPr>
            <a:xfrm flipH="false" flipV="false" rot="0">
              <a:off x="0" y="0"/>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0"/>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0"/>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0">
            <a:off x="1351685" y="1804747"/>
            <a:ext cx="8914563" cy="4247032"/>
          </a:xfrm>
          <a:custGeom>
            <a:avLst/>
            <a:gdLst/>
            <a:ahLst/>
            <a:cxnLst/>
            <a:rect r="r" b="b" t="t" l="l"/>
            <a:pathLst>
              <a:path h="4247032" w="8914563">
                <a:moveTo>
                  <a:pt x="0" y="0"/>
                </a:moveTo>
                <a:lnTo>
                  <a:pt x="8914562" y="0"/>
                </a:lnTo>
                <a:lnTo>
                  <a:pt x="8914562" y="4247032"/>
                </a:lnTo>
                <a:lnTo>
                  <a:pt x="0" y="4247032"/>
                </a:lnTo>
                <a:lnTo>
                  <a:pt x="0" y="0"/>
                </a:lnTo>
                <a:close/>
              </a:path>
            </a:pathLst>
          </a:custGeom>
          <a:blipFill>
            <a:blip r:embed="rId5"/>
            <a:stretch>
              <a:fillRect l="0" t="0" r="0" b="0"/>
            </a:stretch>
          </a:blipFill>
        </p:spPr>
      </p:sp>
      <p:sp>
        <p:nvSpPr>
          <p:cNvPr name="TextBox 7" id="7"/>
          <p:cNvSpPr txBox="true"/>
          <p:nvPr/>
        </p:nvSpPr>
        <p:spPr>
          <a:xfrm rot="0">
            <a:off x="1351685" y="1100533"/>
            <a:ext cx="6418263" cy="416997"/>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Our main quick sort function below:</a:t>
            </a:r>
          </a:p>
        </p:txBody>
      </p:sp>
      <p:sp>
        <p:nvSpPr>
          <p:cNvPr name="TextBox 8" id="8"/>
          <p:cNvSpPr txBox="true"/>
          <p:nvPr/>
        </p:nvSpPr>
        <p:spPr>
          <a:xfrm rot="0">
            <a:off x="1351685" y="198216"/>
            <a:ext cx="7269599"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Function declaration:</a:t>
            </a:r>
          </a:p>
        </p:txBody>
      </p:sp>
      <p:sp>
        <p:nvSpPr>
          <p:cNvPr name="TextBox 9" id="9"/>
          <p:cNvSpPr txBox="true"/>
          <p:nvPr/>
        </p:nvSpPr>
        <p:spPr>
          <a:xfrm rot="0">
            <a:off x="1351685" y="6423272"/>
            <a:ext cx="8012999" cy="593722"/>
          </a:xfrm>
          <a:prstGeom prst="rect">
            <a:avLst/>
          </a:prstGeom>
        </p:spPr>
        <p:txBody>
          <a:bodyPr anchor="t" rtlCol="false" tIns="0" lIns="0" bIns="0" rIns="0">
            <a:spAutoFit/>
          </a:bodyPr>
          <a:lstStyle/>
          <a:p>
            <a:pPr>
              <a:lnSpc>
                <a:spcPts val="2450"/>
              </a:lnSpc>
            </a:pPr>
            <a:r>
              <a:rPr lang="en-US" sz="1750">
                <a:solidFill>
                  <a:srgbClr val="000000"/>
                </a:solidFill>
                <a:latin typeface="Fira Code"/>
              </a:rPr>
              <a:t>The</a:t>
            </a:r>
            <a:r>
              <a:rPr lang="en-US" sz="1750">
                <a:solidFill>
                  <a:srgbClr val="000000"/>
                </a:solidFill>
                <a:latin typeface="Fira Code"/>
              </a:rPr>
              <a:t> function takes three parameters: the array </a:t>
            </a:r>
            <a:r>
              <a:rPr lang="en-US" sz="1750">
                <a:solidFill>
                  <a:srgbClr val="000000"/>
                </a:solidFill>
                <a:latin typeface="Fira Code Bold"/>
              </a:rPr>
              <a:t>arr</a:t>
            </a:r>
            <a:r>
              <a:rPr lang="en-US" sz="1750">
                <a:solidFill>
                  <a:srgbClr val="000000"/>
                </a:solidFill>
                <a:latin typeface="Fira Code"/>
              </a:rPr>
              <a:t>, </a:t>
            </a:r>
            <a:r>
              <a:rPr lang="en-US" sz="1750">
                <a:solidFill>
                  <a:srgbClr val="000000"/>
                </a:solidFill>
                <a:latin typeface="Fira Code"/>
              </a:rPr>
              <a:t>t</a:t>
            </a:r>
            <a:r>
              <a:rPr lang="en-US" sz="1750">
                <a:solidFill>
                  <a:srgbClr val="000000"/>
                </a:solidFill>
                <a:latin typeface="Fira Code"/>
              </a:rPr>
              <a:t>h</a:t>
            </a:r>
            <a:r>
              <a:rPr lang="en-US" sz="1750">
                <a:solidFill>
                  <a:srgbClr val="000000"/>
                </a:solidFill>
                <a:latin typeface="Fira Code"/>
              </a:rPr>
              <a:t>e</a:t>
            </a:r>
            <a:r>
              <a:rPr lang="en-US" sz="1750">
                <a:solidFill>
                  <a:srgbClr val="000000"/>
                </a:solidFill>
                <a:latin typeface="Fira Code"/>
              </a:rPr>
              <a:t> lower index </a:t>
            </a:r>
            <a:r>
              <a:rPr lang="en-US" sz="1750">
                <a:solidFill>
                  <a:srgbClr val="000000"/>
                </a:solidFill>
                <a:latin typeface="Fira Code Bold"/>
              </a:rPr>
              <a:t>low</a:t>
            </a:r>
            <a:r>
              <a:rPr lang="en-US" sz="1750">
                <a:solidFill>
                  <a:srgbClr val="000000"/>
                </a:solidFill>
                <a:latin typeface="Fira Code"/>
              </a:rPr>
              <a:t>, and the higher index </a:t>
            </a:r>
            <a:r>
              <a:rPr lang="en-US" sz="1750">
                <a:solidFill>
                  <a:srgbClr val="000000"/>
                </a:solidFill>
                <a:latin typeface="Fira Code Bold"/>
              </a:rPr>
              <a:t>high</a:t>
            </a:r>
            <a:r>
              <a:rPr lang="en-US" sz="1750">
                <a:solidFill>
                  <a:srgbClr val="000000"/>
                </a:solidFill>
                <a:latin typeface="Fira Code"/>
              </a:rPr>
              <a:t>.</a:t>
            </a:r>
          </a:p>
        </p:txBody>
      </p:sp>
      <p:grpSp>
        <p:nvGrpSpPr>
          <p:cNvPr name="Group 10" id="10"/>
          <p:cNvGrpSpPr/>
          <p:nvPr/>
        </p:nvGrpSpPr>
        <p:grpSpPr>
          <a:xfrm rot="0">
            <a:off x="9364684" y="2000472"/>
            <a:ext cx="440629" cy="440629"/>
            <a:chOff x="0" y="0"/>
            <a:chExt cx="587505" cy="587505"/>
          </a:xfrm>
        </p:grpSpPr>
        <p:sp>
          <p:nvSpPr>
            <p:cNvPr name="Freeform 11" id="11"/>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6"/>
              <a:stretch>
                <a:fillRect l="0" t="0" r="0" b="0"/>
              </a:stretch>
            </a:blipFill>
          </p:spPr>
        </p:sp>
        <p:sp>
          <p:nvSpPr>
            <p:cNvPr name="TextBox 12" id="12"/>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1</a:t>
              </a:r>
            </a:p>
          </p:txBody>
        </p:sp>
      </p:grpSp>
      <p:grpSp>
        <p:nvGrpSpPr>
          <p:cNvPr name="Group 13" id="13"/>
          <p:cNvGrpSpPr/>
          <p:nvPr/>
        </p:nvGrpSpPr>
        <p:grpSpPr>
          <a:xfrm rot="0">
            <a:off x="808386" y="6231533"/>
            <a:ext cx="440629" cy="440629"/>
            <a:chOff x="0" y="0"/>
            <a:chExt cx="587505" cy="587505"/>
          </a:xfrm>
        </p:grpSpPr>
        <p:sp>
          <p:nvSpPr>
            <p:cNvPr name="Freeform 14" id="14"/>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6"/>
              <a:stretch>
                <a:fillRect l="0" t="0" r="0" b="0"/>
              </a:stretch>
            </a:blipFill>
          </p:spPr>
        </p:sp>
        <p:sp>
          <p:nvSpPr>
            <p:cNvPr name="TextBox 15" id="15"/>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1</a:t>
              </a:r>
            </a:p>
          </p:txBody>
        </p:sp>
      </p:grpSp>
      <p:sp>
        <p:nvSpPr>
          <p:cNvPr name="TextBox 16" id="16"/>
          <p:cNvSpPr txBox="true"/>
          <p:nvPr/>
        </p:nvSpPr>
        <p:spPr>
          <a:xfrm rot="0">
            <a:off x="1351685" y="7332559"/>
            <a:ext cx="8012999" cy="1203322"/>
          </a:xfrm>
          <a:prstGeom prst="rect">
            <a:avLst/>
          </a:prstGeom>
        </p:spPr>
        <p:txBody>
          <a:bodyPr anchor="t" rtlCol="false" tIns="0" lIns="0" bIns="0" rIns="0">
            <a:spAutoFit/>
          </a:bodyPr>
          <a:lstStyle/>
          <a:p>
            <a:pPr>
              <a:lnSpc>
                <a:spcPts val="2450"/>
              </a:lnSpc>
            </a:pPr>
            <a:r>
              <a:rPr lang="en-US" sz="1750">
                <a:solidFill>
                  <a:srgbClr val="000000"/>
                </a:solidFill>
                <a:latin typeface="Fira Code"/>
              </a:rPr>
              <a:t>The</a:t>
            </a:r>
            <a:r>
              <a:rPr lang="en-US" sz="1750">
                <a:solidFill>
                  <a:srgbClr val="000000"/>
                </a:solidFill>
                <a:latin typeface="Fira Code"/>
              </a:rPr>
              <a:t> base case for the recursion is </a:t>
            </a:r>
            <a:r>
              <a:rPr lang="en-US" sz="1750">
                <a:solidFill>
                  <a:srgbClr val="000000"/>
                </a:solidFill>
                <a:latin typeface="Fira Code Bold"/>
              </a:rPr>
              <a:t>low &lt; high</a:t>
            </a:r>
            <a:r>
              <a:rPr lang="en-US" sz="1750">
                <a:solidFill>
                  <a:srgbClr val="000000"/>
                </a:solidFill>
                <a:latin typeface="Fira Code"/>
              </a:rPr>
              <a:t>. If this condition is not met, it means the current partition has only on</a:t>
            </a:r>
            <a:r>
              <a:rPr lang="en-US" sz="1750">
                <a:solidFill>
                  <a:srgbClr val="000000"/>
                </a:solidFill>
                <a:latin typeface="Fira Code"/>
              </a:rPr>
              <a:t>e</a:t>
            </a:r>
            <a:r>
              <a:rPr lang="en-US" sz="1750">
                <a:solidFill>
                  <a:srgbClr val="000000"/>
                </a:solidFill>
                <a:latin typeface="Fira Code"/>
              </a:rPr>
              <a:t> element or no elements, and it doesn't need to be sorted.</a:t>
            </a:r>
          </a:p>
        </p:txBody>
      </p:sp>
      <p:grpSp>
        <p:nvGrpSpPr>
          <p:cNvPr name="Group 17" id="17"/>
          <p:cNvGrpSpPr/>
          <p:nvPr/>
        </p:nvGrpSpPr>
        <p:grpSpPr>
          <a:xfrm rot="0">
            <a:off x="808386" y="7140819"/>
            <a:ext cx="440629" cy="440629"/>
            <a:chOff x="0" y="0"/>
            <a:chExt cx="587505" cy="587505"/>
          </a:xfrm>
        </p:grpSpPr>
        <p:sp>
          <p:nvSpPr>
            <p:cNvPr name="Freeform 18" id="18"/>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6"/>
              <a:stretch>
                <a:fillRect l="0" t="0" r="0" b="0"/>
              </a:stretch>
            </a:blipFill>
          </p:spPr>
        </p:sp>
        <p:sp>
          <p:nvSpPr>
            <p:cNvPr name="TextBox 19" id="19"/>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2</a:t>
              </a:r>
            </a:p>
          </p:txBody>
        </p:sp>
      </p:grpSp>
      <p:grpSp>
        <p:nvGrpSpPr>
          <p:cNvPr name="Group 20" id="20"/>
          <p:cNvGrpSpPr/>
          <p:nvPr/>
        </p:nvGrpSpPr>
        <p:grpSpPr>
          <a:xfrm rot="0">
            <a:off x="5588652" y="2728755"/>
            <a:ext cx="440629" cy="440629"/>
            <a:chOff x="0" y="0"/>
            <a:chExt cx="587505" cy="587505"/>
          </a:xfrm>
        </p:grpSpPr>
        <p:sp>
          <p:nvSpPr>
            <p:cNvPr name="Freeform 21" id="21"/>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6"/>
              <a:stretch>
                <a:fillRect l="0" t="0" r="0" b="0"/>
              </a:stretch>
            </a:blipFill>
          </p:spPr>
        </p:sp>
        <p:sp>
          <p:nvSpPr>
            <p:cNvPr name="TextBox 22" id="22"/>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2</a:t>
              </a:r>
            </a:p>
          </p:txBody>
        </p:sp>
      </p:grpSp>
      <p:sp>
        <p:nvSpPr>
          <p:cNvPr name="TextBox 23" id="23"/>
          <p:cNvSpPr txBox="true"/>
          <p:nvPr/>
        </p:nvSpPr>
        <p:spPr>
          <a:xfrm rot="0">
            <a:off x="1351685" y="8752508"/>
            <a:ext cx="8012999" cy="898522"/>
          </a:xfrm>
          <a:prstGeom prst="rect">
            <a:avLst/>
          </a:prstGeom>
        </p:spPr>
        <p:txBody>
          <a:bodyPr anchor="t" rtlCol="false" tIns="0" lIns="0" bIns="0" rIns="0">
            <a:spAutoFit/>
          </a:bodyPr>
          <a:lstStyle/>
          <a:p>
            <a:pPr>
              <a:lnSpc>
                <a:spcPts val="2450"/>
              </a:lnSpc>
            </a:pPr>
            <a:r>
              <a:rPr lang="en-US" sz="1750">
                <a:solidFill>
                  <a:srgbClr val="000000"/>
                </a:solidFill>
                <a:latin typeface="Fira Code"/>
              </a:rPr>
              <a:t>In</a:t>
            </a:r>
            <a:r>
              <a:rPr lang="en-US" sz="1750">
                <a:solidFill>
                  <a:srgbClr val="000000"/>
                </a:solidFill>
                <a:latin typeface="Fira Code"/>
              </a:rPr>
              <a:t>side the function, it ca</a:t>
            </a:r>
            <a:r>
              <a:rPr lang="en-US" sz="1750">
                <a:solidFill>
                  <a:srgbClr val="000000"/>
                </a:solidFill>
                <a:latin typeface="Fira Code"/>
              </a:rPr>
              <a:t>l</a:t>
            </a:r>
            <a:r>
              <a:rPr lang="en-US" sz="1750">
                <a:solidFill>
                  <a:srgbClr val="000000"/>
                </a:solidFill>
                <a:latin typeface="Fira Code"/>
              </a:rPr>
              <a:t>ls</a:t>
            </a:r>
            <a:r>
              <a:rPr lang="en-US" sz="1750">
                <a:solidFill>
                  <a:srgbClr val="000000"/>
                </a:solidFill>
                <a:latin typeface="Fira Code"/>
              </a:rPr>
              <a:t> </a:t>
            </a:r>
            <a:r>
              <a:rPr lang="en-US" sz="1750">
                <a:solidFill>
                  <a:srgbClr val="000000"/>
                </a:solidFill>
                <a:latin typeface="Fira Code"/>
              </a:rPr>
              <a:t>t</a:t>
            </a:r>
            <a:r>
              <a:rPr lang="en-US" sz="1750">
                <a:solidFill>
                  <a:srgbClr val="000000"/>
                </a:solidFill>
                <a:latin typeface="Fira Code"/>
              </a:rPr>
              <a:t>h</a:t>
            </a:r>
            <a:r>
              <a:rPr lang="en-US" sz="1750">
                <a:solidFill>
                  <a:srgbClr val="000000"/>
                </a:solidFill>
                <a:latin typeface="Fira Code"/>
              </a:rPr>
              <a:t>e </a:t>
            </a:r>
            <a:r>
              <a:rPr lang="en-US" sz="1750">
                <a:solidFill>
                  <a:srgbClr val="000000"/>
                </a:solidFill>
                <a:latin typeface="Fira Code Bold"/>
              </a:rPr>
              <a:t>partition</a:t>
            </a:r>
            <a:r>
              <a:rPr lang="en-US" sz="1750">
                <a:solidFill>
                  <a:srgbClr val="000000"/>
                </a:solidFill>
                <a:latin typeface="Fira Code"/>
              </a:rPr>
              <a:t> function to determine the pivot index </a:t>
            </a:r>
            <a:r>
              <a:rPr lang="en-US" sz="1750">
                <a:solidFill>
                  <a:srgbClr val="000000"/>
                </a:solidFill>
                <a:latin typeface="Fira Code Bold"/>
              </a:rPr>
              <a:t>pi</a:t>
            </a:r>
            <a:r>
              <a:rPr lang="en-US" sz="1750">
                <a:solidFill>
                  <a:srgbClr val="000000"/>
                </a:solidFill>
                <a:latin typeface="Fira Code"/>
              </a:rPr>
              <a:t>, which partitions the array into two subarrays.</a:t>
            </a:r>
          </a:p>
        </p:txBody>
      </p:sp>
      <p:grpSp>
        <p:nvGrpSpPr>
          <p:cNvPr name="Group 24" id="24"/>
          <p:cNvGrpSpPr/>
          <p:nvPr/>
        </p:nvGrpSpPr>
        <p:grpSpPr>
          <a:xfrm rot="0">
            <a:off x="808386" y="8560769"/>
            <a:ext cx="440629" cy="440629"/>
            <a:chOff x="0" y="0"/>
            <a:chExt cx="587505" cy="587505"/>
          </a:xfrm>
        </p:grpSpPr>
        <p:sp>
          <p:nvSpPr>
            <p:cNvPr name="Freeform 25" id="25"/>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6"/>
              <a:stretch>
                <a:fillRect l="0" t="0" r="0" b="0"/>
              </a:stretch>
            </a:blipFill>
          </p:spPr>
        </p:sp>
        <p:sp>
          <p:nvSpPr>
            <p:cNvPr name="TextBox 26" id="26"/>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3</a:t>
              </a:r>
            </a:p>
          </p:txBody>
        </p:sp>
      </p:grpSp>
      <p:grpSp>
        <p:nvGrpSpPr>
          <p:cNvPr name="Group 27" id="27"/>
          <p:cNvGrpSpPr/>
          <p:nvPr/>
        </p:nvGrpSpPr>
        <p:grpSpPr>
          <a:xfrm rot="0">
            <a:off x="9144000" y="3487634"/>
            <a:ext cx="440629" cy="440629"/>
            <a:chOff x="0" y="0"/>
            <a:chExt cx="587505" cy="587505"/>
          </a:xfrm>
        </p:grpSpPr>
        <p:sp>
          <p:nvSpPr>
            <p:cNvPr name="Freeform 28" id="28"/>
            <p:cNvSpPr/>
            <p:nvPr/>
          </p:nvSpPr>
          <p:spPr>
            <a:xfrm flipH="false" flipV="false" rot="0">
              <a:off x="0" y="0"/>
              <a:ext cx="587505" cy="587505"/>
            </a:xfrm>
            <a:custGeom>
              <a:avLst/>
              <a:gdLst/>
              <a:ahLst/>
              <a:cxnLst/>
              <a:rect r="r" b="b" t="t" l="l"/>
              <a:pathLst>
                <a:path h="587505" w="587505">
                  <a:moveTo>
                    <a:pt x="0" y="0"/>
                  </a:moveTo>
                  <a:lnTo>
                    <a:pt x="587505" y="0"/>
                  </a:lnTo>
                  <a:lnTo>
                    <a:pt x="587505" y="587505"/>
                  </a:lnTo>
                  <a:lnTo>
                    <a:pt x="0" y="587505"/>
                  </a:lnTo>
                  <a:lnTo>
                    <a:pt x="0" y="0"/>
                  </a:lnTo>
                  <a:close/>
                </a:path>
              </a:pathLst>
            </a:custGeom>
            <a:blipFill>
              <a:blip r:embed="rId6"/>
              <a:stretch>
                <a:fillRect l="0" t="0" r="0" b="0"/>
              </a:stretch>
            </a:blipFill>
          </p:spPr>
        </p:sp>
        <p:sp>
          <p:nvSpPr>
            <p:cNvPr name="TextBox 29" id="29"/>
            <p:cNvSpPr txBox="true"/>
            <p:nvPr/>
          </p:nvSpPr>
          <p:spPr>
            <a:xfrm rot="0">
              <a:off x="212446" y="83976"/>
              <a:ext cx="162613" cy="390978"/>
            </a:xfrm>
            <a:prstGeom prst="rect">
              <a:avLst/>
            </a:prstGeom>
          </p:spPr>
          <p:txBody>
            <a:bodyPr anchor="t" rtlCol="false" tIns="0" lIns="0" bIns="0" rIns="0">
              <a:spAutoFit/>
            </a:bodyPr>
            <a:lstStyle/>
            <a:p>
              <a:pPr algn="ctr">
                <a:lnSpc>
                  <a:spcPts val="2551"/>
                </a:lnSpc>
              </a:pPr>
              <a:r>
                <a:rPr lang="en-US" sz="1822">
                  <a:solidFill>
                    <a:srgbClr val="000000"/>
                  </a:solidFill>
                  <a:latin typeface="Canva Sans Bold"/>
                </a:rPr>
                <a:t>3</a:t>
              </a:r>
            </a:p>
          </p:txBody>
        </p:sp>
      </p:grpSp>
      <p:sp>
        <p:nvSpPr>
          <p:cNvPr name="TextBox 30" id="30"/>
          <p:cNvSpPr txBox="true"/>
          <p:nvPr/>
        </p:nvSpPr>
        <p:spPr>
          <a:xfrm rot="0">
            <a:off x="10943118" y="1138888"/>
            <a:ext cx="7268682" cy="962559"/>
          </a:xfrm>
          <a:prstGeom prst="rect">
            <a:avLst/>
          </a:prstGeom>
        </p:spPr>
        <p:txBody>
          <a:bodyPr anchor="t" rtlCol="false" tIns="0" lIns="0" bIns="0" rIns="0">
            <a:spAutoFit/>
          </a:bodyPr>
          <a:lstStyle/>
          <a:p>
            <a:pPr>
              <a:lnSpc>
                <a:spcPts val="2595"/>
              </a:lnSpc>
            </a:pPr>
            <a:r>
              <a:rPr lang="en-US" sz="1853">
                <a:solidFill>
                  <a:srgbClr val="000000"/>
                </a:solidFill>
                <a:latin typeface="Fira Code"/>
              </a:rPr>
              <a:t>It</a:t>
            </a:r>
            <a:r>
              <a:rPr lang="en-US" sz="1853">
                <a:solidFill>
                  <a:srgbClr val="000000"/>
                </a:solidFill>
                <a:latin typeface="Fira Code"/>
              </a:rPr>
              <a:t> then recursively ca</a:t>
            </a:r>
            <a:r>
              <a:rPr lang="en-US" sz="1853">
                <a:solidFill>
                  <a:srgbClr val="000000"/>
                </a:solidFill>
                <a:latin typeface="Fira Code"/>
              </a:rPr>
              <a:t>l</a:t>
            </a:r>
            <a:r>
              <a:rPr lang="en-US" sz="1853">
                <a:solidFill>
                  <a:srgbClr val="000000"/>
                </a:solidFill>
                <a:latin typeface="Fira Code"/>
              </a:rPr>
              <a:t>ls </a:t>
            </a:r>
            <a:r>
              <a:rPr lang="en-US" sz="1853">
                <a:solidFill>
                  <a:srgbClr val="000000"/>
                </a:solidFill>
                <a:latin typeface="Fira Code Bold"/>
              </a:rPr>
              <a:t>quickSort</a:t>
            </a:r>
            <a:r>
              <a:rPr lang="en-US" sz="1853">
                <a:solidFill>
                  <a:srgbClr val="000000"/>
                </a:solidFill>
                <a:latin typeface="Fira Code"/>
              </a:rPr>
              <a:t> on the left subarray from index low to </a:t>
            </a:r>
            <a:r>
              <a:rPr lang="en-US" sz="1853">
                <a:solidFill>
                  <a:srgbClr val="000000"/>
                </a:solidFill>
                <a:latin typeface="Fira Code Bold"/>
              </a:rPr>
              <a:t>pi - 1</a:t>
            </a:r>
            <a:r>
              <a:rPr lang="en-US" sz="1853">
                <a:solidFill>
                  <a:srgbClr val="000000"/>
                </a:solidFill>
                <a:latin typeface="Fira Code"/>
              </a:rPr>
              <a:t> to sort the elements smaller than the pivot.</a:t>
            </a:r>
          </a:p>
        </p:txBody>
      </p:sp>
      <p:grpSp>
        <p:nvGrpSpPr>
          <p:cNvPr name="Group 31" id="31"/>
          <p:cNvGrpSpPr/>
          <p:nvPr/>
        </p:nvGrpSpPr>
        <p:grpSpPr>
          <a:xfrm rot="0">
            <a:off x="10438599" y="972399"/>
            <a:ext cx="409177" cy="409177"/>
            <a:chOff x="0" y="0"/>
            <a:chExt cx="545569" cy="545569"/>
          </a:xfrm>
        </p:grpSpPr>
        <p:sp>
          <p:nvSpPr>
            <p:cNvPr name="Freeform 32" id="32"/>
            <p:cNvSpPr/>
            <p:nvPr/>
          </p:nvSpPr>
          <p:spPr>
            <a:xfrm flipH="false" flipV="false" rot="0">
              <a:off x="0" y="0"/>
              <a:ext cx="545569" cy="545569"/>
            </a:xfrm>
            <a:custGeom>
              <a:avLst/>
              <a:gdLst/>
              <a:ahLst/>
              <a:cxnLst/>
              <a:rect r="r" b="b" t="t" l="l"/>
              <a:pathLst>
                <a:path h="545569" w="545569">
                  <a:moveTo>
                    <a:pt x="0" y="0"/>
                  </a:moveTo>
                  <a:lnTo>
                    <a:pt x="545569" y="0"/>
                  </a:lnTo>
                  <a:lnTo>
                    <a:pt x="545569" y="545569"/>
                  </a:lnTo>
                  <a:lnTo>
                    <a:pt x="0" y="545569"/>
                  </a:lnTo>
                  <a:lnTo>
                    <a:pt x="0" y="0"/>
                  </a:lnTo>
                  <a:close/>
                </a:path>
              </a:pathLst>
            </a:custGeom>
            <a:blipFill>
              <a:blip r:embed="rId6"/>
              <a:stretch>
                <a:fillRect l="0" t="0" r="0" b="0"/>
              </a:stretch>
            </a:blipFill>
          </p:spPr>
        </p:sp>
        <p:sp>
          <p:nvSpPr>
            <p:cNvPr name="TextBox 33" id="33"/>
            <p:cNvSpPr txBox="true"/>
            <p:nvPr/>
          </p:nvSpPr>
          <p:spPr>
            <a:xfrm rot="0">
              <a:off x="197281" y="75942"/>
              <a:ext cx="151006" cy="365110"/>
            </a:xfrm>
            <a:prstGeom prst="rect">
              <a:avLst/>
            </a:prstGeom>
          </p:spPr>
          <p:txBody>
            <a:bodyPr anchor="t" rtlCol="false" tIns="0" lIns="0" bIns="0" rIns="0">
              <a:spAutoFit/>
            </a:bodyPr>
            <a:lstStyle/>
            <a:p>
              <a:pPr algn="ctr">
                <a:lnSpc>
                  <a:spcPts val="2369"/>
                </a:lnSpc>
              </a:pPr>
              <a:r>
                <a:rPr lang="en-US" sz="1692">
                  <a:solidFill>
                    <a:srgbClr val="000000"/>
                  </a:solidFill>
                  <a:latin typeface="Canva Sans Bold"/>
                </a:rPr>
                <a:t>4</a:t>
              </a:r>
            </a:p>
          </p:txBody>
        </p:sp>
      </p:grpSp>
      <p:grpSp>
        <p:nvGrpSpPr>
          <p:cNvPr name="Group 34" id="34"/>
          <p:cNvGrpSpPr/>
          <p:nvPr/>
        </p:nvGrpSpPr>
        <p:grpSpPr>
          <a:xfrm rot="0">
            <a:off x="8050620" y="4280545"/>
            <a:ext cx="409177" cy="409177"/>
            <a:chOff x="0" y="0"/>
            <a:chExt cx="545569" cy="545569"/>
          </a:xfrm>
        </p:grpSpPr>
        <p:sp>
          <p:nvSpPr>
            <p:cNvPr name="Freeform 35" id="35"/>
            <p:cNvSpPr/>
            <p:nvPr/>
          </p:nvSpPr>
          <p:spPr>
            <a:xfrm flipH="false" flipV="false" rot="0">
              <a:off x="0" y="0"/>
              <a:ext cx="545569" cy="545569"/>
            </a:xfrm>
            <a:custGeom>
              <a:avLst/>
              <a:gdLst/>
              <a:ahLst/>
              <a:cxnLst/>
              <a:rect r="r" b="b" t="t" l="l"/>
              <a:pathLst>
                <a:path h="545569" w="545569">
                  <a:moveTo>
                    <a:pt x="0" y="0"/>
                  </a:moveTo>
                  <a:lnTo>
                    <a:pt x="545569" y="0"/>
                  </a:lnTo>
                  <a:lnTo>
                    <a:pt x="545569" y="545569"/>
                  </a:lnTo>
                  <a:lnTo>
                    <a:pt x="0" y="545569"/>
                  </a:lnTo>
                  <a:lnTo>
                    <a:pt x="0" y="0"/>
                  </a:lnTo>
                  <a:close/>
                </a:path>
              </a:pathLst>
            </a:custGeom>
            <a:blipFill>
              <a:blip r:embed="rId6"/>
              <a:stretch>
                <a:fillRect l="0" t="0" r="0" b="0"/>
              </a:stretch>
            </a:blipFill>
          </p:spPr>
        </p:sp>
        <p:sp>
          <p:nvSpPr>
            <p:cNvPr name="TextBox 36" id="36"/>
            <p:cNvSpPr txBox="true"/>
            <p:nvPr/>
          </p:nvSpPr>
          <p:spPr>
            <a:xfrm rot="0">
              <a:off x="197281" y="75942"/>
              <a:ext cx="151006" cy="365110"/>
            </a:xfrm>
            <a:prstGeom prst="rect">
              <a:avLst/>
            </a:prstGeom>
          </p:spPr>
          <p:txBody>
            <a:bodyPr anchor="t" rtlCol="false" tIns="0" lIns="0" bIns="0" rIns="0">
              <a:spAutoFit/>
            </a:bodyPr>
            <a:lstStyle/>
            <a:p>
              <a:pPr algn="ctr">
                <a:lnSpc>
                  <a:spcPts val="2369"/>
                </a:lnSpc>
              </a:pPr>
              <a:r>
                <a:rPr lang="en-US" sz="1692">
                  <a:solidFill>
                    <a:srgbClr val="000000"/>
                  </a:solidFill>
                  <a:latin typeface="Canva Sans Bold"/>
                </a:rPr>
                <a:t>4</a:t>
              </a:r>
            </a:p>
          </p:txBody>
        </p:sp>
      </p:grpSp>
      <p:sp>
        <p:nvSpPr>
          <p:cNvPr name="TextBox 37" id="37"/>
          <p:cNvSpPr txBox="true"/>
          <p:nvPr/>
        </p:nvSpPr>
        <p:spPr>
          <a:xfrm rot="0">
            <a:off x="10943118" y="2525075"/>
            <a:ext cx="7268682" cy="962559"/>
          </a:xfrm>
          <a:prstGeom prst="rect">
            <a:avLst/>
          </a:prstGeom>
        </p:spPr>
        <p:txBody>
          <a:bodyPr anchor="t" rtlCol="false" tIns="0" lIns="0" bIns="0" rIns="0">
            <a:spAutoFit/>
          </a:bodyPr>
          <a:lstStyle/>
          <a:p>
            <a:pPr>
              <a:lnSpc>
                <a:spcPts val="2595"/>
              </a:lnSpc>
            </a:pPr>
            <a:r>
              <a:rPr lang="en-US" sz="1853">
                <a:solidFill>
                  <a:srgbClr val="000000"/>
                </a:solidFill>
                <a:latin typeface="Fira Code"/>
              </a:rPr>
              <a:t>Similarly, it recursively calls </a:t>
            </a:r>
            <a:r>
              <a:rPr lang="en-US" sz="1853">
                <a:solidFill>
                  <a:srgbClr val="000000"/>
                </a:solidFill>
                <a:latin typeface="Fira Code Bold"/>
              </a:rPr>
              <a:t>quickSort</a:t>
            </a:r>
            <a:r>
              <a:rPr lang="en-US" sz="1853">
                <a:solidFill>
                  <a:srgbClr val="000000"/>
                </a:solidFill>
                <a:latin typeface="Fira Code"/>
              </a:rPr>
              <a:t> on the right subarray from index </a:t>
            </a:r>
            <a:r>
              <a:rPr lang="en-US" sz="1853">
                <a:solidFill>
                  <a:srgbClr val="000000"/>
                </a:solidFill>
                <a:latin typeface="Fira Code Bold"/>
              </a:rPr>
              <a:t>pi + 1</a:t>
            </a:r>
            <a:r>
              <a:rPr lang="en-US" sz="1853">
                <a:solidFill>
                  <a:srgbClr val="000000"/>
                </a:solidFill>
                <a:latin typeface="Fira Code"/>
              </a:rPr>
              <a:t> to </a:t>
            </a:r>
            <a:r>
              <a:rPr lang="en-US" sz="1853">
                <a:solidFill>
                  <a:srgbClr val="000000"/>
                </a:solidFill>
                <a:latin typeface="Fira Code Bold"/>
              </a:rPr>
              <a:t>high</a:t>
            </a:r>
            <a:r>
              <a:rPr lang="en-US" sz="1853">
                <a:solidFill>
                  <a:srgbClr val="000000"/>
                </a:solidFill>
                <a:latin typeface="Fira Code"/>
              </a:rPr>
              <a:t> to sort the elements greater than the pivot.</a:t>
            </a:r>
          </a:p>
        </p:txBody>
      </p:sp>
      <p:grpSp>
        <p:nvGrpSpPr>
          <p:cNvPr name="Group 38" id="38"/>
          <p:cNvGrpSpPr/>
          <p:nvPr/>
        </p:nvGrpSpPr>
        <p:grpSpPr>
          <a:xfrm rot="0">
            <a:off x="10438599" y="2358587"/>
            <a:ext cx="409177" cy="409177"/>
            <a:chOff x="0" y="0"/>
            <a:chExt cx="545569" cy="545569"/>
          </a:xfrm>
        </p:grpSpPr>
        <p:sp>
          <p:nvSpPr>
            <p:cNvPr name="Freeform 39" id="39"/>
            <p:cNvSpPr/>
            <p:nvPr/>
          </p:nvSpPr>
          <p:spPr>
            <a:xfrm flipH="false" flipV="false" rot="0">
              <a:off x="0" y="0"/>
              <a:ext cx="545569" cy="545569"/>
            </a:xfrm>
            <a:custGeom>
              <a:avLst/>
              <a:gdLst/>
              <a:ahLst/>
              <a:cxnLst/>
              <a:rect r="r" b="b" t="t" l="l"/>
              <a:pathLst>
                <a:path h="545569" w="545569">
                  <a:moveTo>
                    <a:pt x="0" y="0"/>
                  </a:moveTo>
                  <a:lnTo>
                    <a:pt x="545569" y="0"/>
                  </a:lnTo>
                  <a:lnTo>
                    <a:pt x="545569" y="545569"/>
                  </a:lnTo>
                  <a:lnTo>
                    <a:pt x="0" y="545569"/>
                  </a:lnTo>
                  <a:lnTo>
                    <a:pt x="0" y="0"/>
                  </a:lnTo>
                  <a:close/>
                </a:path>
              </a:pathLst>
            </a:custGeom>
            <a:blipFill>
              <a:blip r:embed="rId6"/>
              <a:stretch>
                <a:fillRect l="0" t="0" r="0" b="0"/>
              </a:stretch>
            </a:blipFill>
          </p:spPr>
        </p:sp>
        <p:sp>
          <p:nvSpPr>
            <p:cNvPr name="TextBox 40" id="40"/>
            <p:cNvSpPr txBox="true"/>
            <p:nvPr/>
          </p:nvSpPr>
          <p:spPr>
            <a:xfrm rot="0">
              <a:off x="197281" y="75942"/>
              <a:ext cx="151006" cy="365110"/>
            </a:xfrm>
            <a:prstGeom prst="rect">
              <a:avLst/>
            </a:prstGeom>
          </p:spPr>
          <p:txBody>
            <a:bodyPr anchor="t" rtlCol="false" tIns="0" lIns="0" bIns="0" rIns="0">
              <a:spAutoFit/>
            </a:bodyPr>
            <a:lstStyle/>
            <a:p>
              <a:pPr algn="ctr">
                <a:lnSpc>
                  <a:spcPts val="2369"/>
                </a:lnSpc>
              </a:pPr>
              <a:r>
                <a:rPr lang="en-US" sz="1692">
                  <a:solidFill>
                    <a:srgbClr val="000000"/>
                  </a:solidFill>
                  <a:latin typeface="Canva Sans Bold"/>
                </a:rPr>
                <a:t>5</a:t>
              </a:r>
            </a:p>
          </p:txBody>
        </p:sp>
      </p:grpSp>
      <p:grpSp>
        <p:nvGrpSpPr>
          <p:cNvPr name="Group 41" id="41"/>
          <p:cNvGrpSpPr/>
          <p:nvPr/>
        </p:nvGrpSpPr>
        <p:grpSpPr>
          <a:xfrm rot="0">
            <a:off x="3323649" y="4829462"/>
            <a:ext cx="409177" cy="409177"/>
            <a:chOff x="0" y="0"/>
            <a:chExt cx="545569" cy="545569"/>
          </a:xfrm>
        </p:grpSpPr>
        <p:sp>
          <p:nvSpPr>
            <p:cNvPr name="Freeform 42" id="42"/>
            <p:cNvSpPr/>
            <p:nvPr/>
          </p:nvSpPr>
          <p:spPr>
            <a:xfrm flipH="false" flipV="false" rot="0">
              <a:off x="0" y="0"/>
              <a:ext cx="545569" cy="545569"/>
            </a:xfrm>
            <a:custGeom>
              <a:avLst/>
              <a:gdLst/>
              <a:ahLst/>
              <a:cxnLst/>
              <a:rect r="r" b="b" t="t" l="l"/>
              <a:pathLst>
                <a:path h="545569" w="545569">
                  <a:moveTo>
                    <a:pt x="0" y="0"/>
                  </a:moveTo>
                  <a:lnTo>
                    <a:pt x="545569" y="0"/>
                  </a:lnTo>
                  <a:lnTo>
                    <a:pt x="545569" y="545569"/>
                  </a:lnTo>
                  <a:lnTo>
                    <a:pt x="0" y="545569"/>
                  </a:lnTo>
                  <a:lnTo>
                    <a:pt x="0" y="0"/>
                  </a:lnTo>
                  <a:close/>
                </a:path>
              </a:pathLst>
            </a:custGeom>
            <a:blipFill>
              <a:blip r:embed="rId6"/>
              <a:stretch>
                <a:fillRect l="0" t="0" r="0" b="0"/>
              </a:stretch>
            </a:blipFill>
          </p:spPr>
        </p:sp>
        <p:sp>
          <p:nvSpPr>
            <p:cNvPr name="TextBox 43" id="43"/>
            <p:cNvSpPr txBox="true"/>
            <p:nvPr/>
          </p:nvSpPr>
          <p:spPr>
            <a:xfrm rot="0">
              <a:off x="197281" y="75942"/>
              <a:ext cx="151006" cy="365110"/>
            </a:xfrm>
            <a:prstGeom prst="rect">
              <a:avLst/>
            </a:prstGeom>
          </p:spPr>
          <p:txBody>
            <a:bodyPr anchor="t" rtlCol="false" tIns="0" lIns="0" bIns="0" rIns="0">
              <a:spAutoFit/>
            </a:bodyPr>
            <a:lstStyle/>
            <a:p>
              <a:pPr algn="ctr">
                <a:lnSpc>
                  <a:spcPts val="2369"/>
                </a:lnSpc>
              </a:pPr>
              <a:r>
                <a:rPr lang="en-US" sz="1692">
                  <a:solidFill>
                    <a:srgbClr val="000000"/>
                  </a:solidFill>
                  <a:latin typeface="Canva Sans Bold"/>
                </a:rPr>
                <a:t>5</a:t>
              </a:r>
            </a:p>
          </p:txBody>
        </p:sp>
      </p:gr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0"/>
            <a:ext cx="21128119" cy="10602160"/>
            <a:chOff x="0" y="0"/>
            <a:chExt cx="28170826" cy="14136213"/>
          </a:xfrm>
        </p:grpSpPr>
        <p:sp>
          <p:nvSpPr>
            <p:cNvPr name="Freeform 3" id="3"/>
            <p:cNvSpPr/>
            <p:nvPr/>
          </p:nvSpPr>
          <p:spPr>
            <a:xfrm flipH="false" flipV="false" rot="0">
              <a:off x="0" y="0"/>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0"/>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0"/>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0">
            <a:off x="1351685" y="1641355"/>
            <a:ext cx="7416541" cy="8189481"/>
          </a:xfrm>
          <a:custGeom>
            <a:avLst/>
            <a:gdLst/>
            <a:ahLst/>
            <a:cxnLst/>
            <a:rect r="r" b="b" t="t" l="l"/>
            <a:pathLst>
              <a:path h="8189481" w="7416541">
                <a:moveTo>
                  <a:pt x="0" y="0"/>
                </a:moveTo>
                <a:lnTo>
                  <a:pt x="7416541" y="0"/>
                </a:lnTo>
                <a:lnTo>
                  <a:pt x="7416541" y="8189481"/>
                </a:lnTo>
                <a:lnTo>
                  <a:pt x="0" y="8189481"/>
                </a:lnTo>
                <a:lnTo>
                  <a:pt x="0" y="0"/>
                </a:lnTo>
                <a:close/>
              </a:path>
            </a:pathLst>
          </a:custGeom>
          <a:blipFill>
            <a:blip r:embed="rId5"/>
            <a:stretch>
              <a:fillRect l="0" t="0" r="0" b="0"/>
            </a:stretch>
          </a:blipFill>
        </p:spPr>
      </p:sp>
      <p:sp>
        <p:nvSpPr>
          <p:cNvPr name="Freeform 7" id="7"/>
          <p:cNvSpPr/>
          <p:nvPr/>
        </p:nvSpPr>
        <p:spPr>
          <a:xfrm flipH="false" flipV="false" rot="0">
            <a:off x="9144000" y="6330080"/>
            <a:ext cx="8707764" cy="3500756"/>
          </a:xfrm>
          <a:custGeom>
            <a:avLst/>
            <a:gdLst/>
            <a:ahLst/>
            <a:cxnLst/>
            <a:rect r="r" b="b" t="t" l="l"/>
            <a:pathLst>
              <a:path h="3500756" w="8707764">
                <a:moveTo>
                  <a:pt x="0" y="0"/>
                </a:moveTo>
                <a:lnTo>
                  <a:pt x="8707764" y="0"/>
                </a:lnTo>
                <a:lnTo>
                  <a:pt x="8707764" y="3500756"/>
                </a:lnTo>
                <a:lnTo>
                  <a:pt x="0" y="3500756"/>
                </a:lnTo>
                <a:lnTo>
                  <a:pt x="0" y="0"/>
                </a:lnTo>
                <a:close/>
              </a:path>
            </a:pathLst>
          </a:custGeom>
          <a:blipFill>
            <a:blip r:embed="rId6"/>
            <a:stretch>
              <a:fillRect l="0" t="0" r="0" b="0"/>
            </a:stretch>
          </a:blipFill>
        </p:spPr>
      </p:sp>
      <p:sp>
        <p:nvSpPr>
          <p:cNvPr name="TextBox 8" id="8"/>
          <p:cNvSpPr txBox="true"/>
          <p:nvPr/>
        </p:nvSpPr>
        <p:spPr>
          <a:xfrm rot="0">
            <a:off x="1351685" y="1100533"/>
            <a:ext cx="6418263" cy="416997"/>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Reveal the magic!</a:t>
            </a:r>
          </a:p>
        </p:txBody>
      </p:sp>
      <p:sp>
        <p:nvSpPr>
          <p:cNvPr name="TextBox 9" id="9"/>
          <p:cNvSpPr txBox="true"/>
          <p:nvPr/>
        </p:nvSpPr>
        <p:spPr>
          <a:xfrm rot="0">
            <a:off x="1351685" y="198216"/>
            <a:ext cx="7269599"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Compilation:</a:t>
            </a:r>
          </a:p>
        </p:txBody>
      </p:sp>
      <p:sp>
        <p:nvSpPr>
          <p:cNvPr name="TextBox 10" id="10"/>
          <p:cNvSpPr txBox="true"/>
          <p:nvPr/>
        </p:nvSpPr>
        <p:spPr>
          <a:xfrm rot="0">
            <a:off x="9144000" y="5405964"/>
            <a:ext cx="3082358" cy="593589"/>
          </a:xfrm>
          <a:prstGeom prst="rect">
            <a:avLst/>
          </a:prstGeom>
        </p:spPr>
        <p:txBody>
          <a:bodyPr anchor="t" rtlCol="false" tIns="0" lIns="0" bIns="0" rIns="0">
            <a:spAutoFit/>
          </a:bodyPr>
          <a:lstStyle/>
          <a:p>
            <a:pPr>
              <a:lnSpc>
                <a:spcPts val="4886"/>
              </a:lnSpc>
            </a:pPr>
            <a:r>
              <a:rPr lang="en-US" sz="3490" u="sng">
                <a:solidFill>
                  <a:srgbClr val="000000"/>
                </a:solidFill>
                <a:latin typeface="Paytone One Bold"/>
              </a:rPr>
              <a:t>Results: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487538" y="11051494"/>
              <a:ext cx="3544976" cy="3617322"/>
            </a:xfrm>
            <a:custGeom>
              <a:avLst/>
              <a:gdLst/>
              <a:ahLst/>
              <a:cxnLst/>
              <a:rect r="r" b="b" t="t" l="l"/>
              <a:pathLst>
                <a:path h="3617322" w="3544976">
                  <a:moveTo>
                    <a:pt x="0" y="0"/>
                  </a:moveTo>
                  <a:lnTo>
                    <a:pt x="3544976" y="0"/>
                  </a:lnTo>
                  <a:lnTo>
                    <a:pt x="3544976" y="3617322"/>
                  </a:lnTo>
                  <a:lnTo>
                    <a:pt x="0" y="36173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7"/>
              <a:stretch>
                <a:fillRect l="0" t="0" r="0" b="0"/>
              </a:stretch>
            </a:blipFill>
          </p:spPr>
        </p:sp>
      </p:grpSp>
      <p:sp>
        <p:nvSpPr>
          <p:cNvPr name="Freeform 8" id="8"/>
          <p:cNvSpPr/>
          <p:nvPr/>
        </p:nvSpPr>
        <p:spPr>
          <a:xfrm flipH="false" flipV="false" rot="0">
            <a:off x="1882734" y="3069868"/>
            <a:ext cx="7335986" cy="6409336"/>
          </a:xfrm>
          <a:custGeom>
            <a:avLst/>
            <a:gdLst/>
            <a:ahLst/>
            <a:cxnLst/>
            <a:rect r="r" b="b" t="t" l="l"/>
            <a:pathLst>
              <a:path h="6409336" w="7335986">
                <a:moveTo>
                  <a:pt x="0" y="0"/>
                </a:moveTo>
                <a:lnTo>
                  <a:pt x="7335987" y="0"/>
                </a:lnTo>
                <a:lnTo>
                  <a:pt x="7335987" y="6409336"/>
                </a:lnTo>
                <a:lnTo>
                  <a:pt x="0" y="6409336"/>
                </a:lnTo>
                <a:lnTo>
                  <a:pt x="0" y="0"/>
                </a:lnTo>
                <a:close/>
              </a:path>
            </a:pathLst>
          </a:custGeom>
          <a:blipFill>
            <a:blip r:embed="rId8"/>
            <a:stretch>
              <a:fillRect l="0" t="0" r="0" b="0"/>
            </a:stretch>
          </a:blipFill>
        </p:spPr>
      </p:sp>
      <p:sp>
        <p:nvSpPr>
          <p:cNvPr name="TextBox 9" id="9"/>
          <p:cNvSpPr txBox="true"/>
          <p:nvPr/>
        </p:nvSpPr>
        <p:spPr>
          <a:xfrm rot="0">
            <a:off x="1583158" y="788107"/>
            <a:ext cx="1042311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9. Performance Comparison</a:t>
            </a:r>
          </a:p>
        </p:txBody>
      </p:sp>
      <p:sp>
        <p:nvSpPr>
          <p:cNvPr name="TextBox 10" id="10"/>
          <p:cNvSpPr txBox="true"/>
          <p:nvPr/>
        </p:nvSpPr>
        <p:spPr>
          <a:xfrm rot="0">
            <a:off x="1882734" y="2080440"/>
            <a:ext cx="11659641" cy="837028"/>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We will testing the performance of all the mentioned algorithms using the code below:</a:t>
            </a:r>
          </a:p>
        </p:txBody>
      </p:sp>
      <p:sp>
        <p:nvSpPr>
          <p:cNvPr name="TextBox 11" id="11"/>
          <p:cNvSpPr txBox="true"/>
          <p:nvPr/>
        </p:nvSpPr>
        <p:spPr>
          <a:xfrm rot="0">
            <a:off x="9454475" y="3012718"/>
            <a:ext cx="7186303" cy="3777245"/>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The code initializes an array with random numbers and measures the start time using the clock() function. This code is typically used for performance testing or benchmarking purposes, where subsequent operations or computations would be performed on the array to measure the time taken for those specific tasks.</a:t>
            </a:r>
          </a:p>
          <a:p>
            <a:pPr>
              <a:lnSpc>
                <a:spcPts val="3317"/>
              </a:lnSpc>
            </a:pPr>
          </a:p>
          <a:p>
            <a:pPr>
              <a:lnSpc>
                <a:spcPts val="3317"/>
              </a:lnSpc>
            </a:pPr>
            <a:r>
              <a:rPr lang="en-US" sz="2369">
                <a:solidFill>
                  <a:srgbClr val="000000"/>
                </a:solidFill>
                <a:latin typeface="Quicksand Bold"/>
              </a:rPr>
              <a:t>We will be using this on each algorithm.</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487538" y="11051494"/>
              <a:ext cx="3544976" cy="3617322"/>
            </a:xfrm>
            <a:custGeom>
              <a:avLst/>
              <a:gdLst/>
              <a:ahLst/>
              <a:cxnLst/>
              <a:rect r="r" b="b" t="t" l="l"/>
              <a:pathLst>
                <a:path h="3617322" w="3544976">
                  <a:moveTo>
                    <a:pt x="0" y="0"/>
                  </a:moveTo>
                  <a:lnTo>
                    <a:pt x="3544976" y="0"/>
                  </a:lnTo>
                  <a:lnTo>
                    <a:pt x="3544976" y="3617322"/>
                  </a:lnTo>
                  <a:lnTo>
                    <a:pt x="0" y="36173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7"/>
              <a:stretch>
                <a:fillRect l="0" t="0" r="0" b="0"/>
              </a:stretch>
            </a:blipFill>
          </p:spPr>
        </p:sp>
      </p:grpSp>
      <p:sp>
        <p:nvSpPr>
          <p:cNvPr name="Freeform 8" id="8"/>
          <p:cNvSpPr/>
          <p:nvPr/>
        </p:nvSpPr>
        <p:spPr>
          <a:xfrm flipH="false" flipV="false" rot="0">
            <a:off x="1404775" y="1157963"/>
            <a:ext cx="3998761" cy="1219618"/>
          </a:xfrm>
          <a:custGeom>
            <a:avLst/>
            <a:gdLst/>
            <a:ahLst/>
            <a:cxnLst/>
            <a:rect r="r" b="b" t="t" l="l"/>
            <a:pathLst>
              <a:path h="1219618" w="3998761">
                <a:moveTo>
                  <a:pt x="0" y="0"/>
                </a:moveTo>
                <a:lnTo>
                  <a:pt x="3998762" y="0"/>
                </a:lnTo>
                <a:lnTo>
                  <a:pt x="3998762" y="1219618"/>
                </a:lnTo>
                <a:lnTo>
                  <a:pt x="0" y="1219618"/>
                </a:lnTo>
                <a:lnTo>
                  <a:pt x="0" y="0"/>
                </a:lnTo>
                <a:close/>
              </a:path>
            </a:pathLst>
          </a:custGeom>
          <a:blipFill>
            <a:blip r:embed="rId8"/>
            <a:stretch>
              <a:fillRect l="0" t="-105446" r="0" b="0"/>
            </a:stretch>
          </a:blipFill>
        </p:spPr>
      </p:sp>
      <p:sp>
        <p:nvSpPr>
          <p:cNvPr name="Freeform 9" id="9"/>
          <p:cNvSpPr/>
          <p:nvPr/>
        </p:nvSpPr>
        <p:spPr>
          <a:xfrm flipH="false" flipV="false" rot="0">
            <a:off x="1404775" y="3382565"/>
            <a:ext cx="3998761" cy="1371960"/>
          </a:xfrm>
          <a:custGeom>
            <a:avLst/>
            <a:gdLst/>
            <a:ahLst/>
            <a:cxnLst/>
            <a:rect r="r" b="b" t="t" l="l"/>
            <a:pathLst>
              <a:path h="1371960" w="3998761">
                <a:moveTo>
                  <a:pt x="0" y="0"/>
                </a:moveTo>
                <a:lnTo>
                  <a:pt x="3998762" y="0"/>
                </a:lnTo>
                <a:lnTo>
                  <a:pt x="3998762" y="1371960"/>
                </a:lnTo>
                <a:lnTo>
                  <a:pt x="0" y="1371960"/>
                </a:lnTo>
                <a:lnTo>
                  <a:pt x="0" y="0"/>
                </a:lnTo>
                <a:close/>
              </a:path>
            </a:pathLst>
          </a:custGeom>
          <a:blipFill>
            <a:blip r:embed="rId9"/>
            <a:stretch>
              <a:fillRect l="0" t="0" r="0" b="0"/>
            </a:stretch>
          </a:blipFill>
        </p:spPr>
      </p:sp>
      <p:sp>
        <p:nvSpPr>
          <p:cNvPr name="Freeform 10" id="10"/>
          <p:cNvSpPr/>
          <p:nvPr/>
        </p:nvSpPr>
        <p:spPr>
          <a:xfrm flipH="false" flipV="false" rot="0">
            <a:off x="1404775" y="5523512"/>
            <a:ext cx="3998761" cy="1663036"/>
          </a:xfrm>
          <a:custGeom>
            <a:avLst/>
            <a:gdLst/>
            <a:ahLst/>
            <a:cxnLst/>
            <a:rect r="r" b="b" t="t" l="l"/>
            <a:pathLst>
              <a:path h="1663036" w="3998761">
                <a:moveTo>
                  <a:pt x="0" y="0"/>
                </a:moveTo>
                <a:lnTo>
                  <a:pt x="3998762" y="0"/>
                </a:lnTo>
                <a:lnTo>
                  <a:pt x="3998762" y="1663036"/>
                </a:lnTo>
                <a:lnTo>
                  <a:pt x="0" y="1663036"/>
                </a:lnTo>
                <a:lnTo>
                  <a:pt x="0" y="0"/>
                </a:lnTo>
                <a:close/>
              </a:path>
            </a:pathLst>
          </a:custGeom>
          <a:blipFill>
            <a:blip r:embed="rId10"/>
            <a:stretch>
              <a:fillRect l="0" t="0" r="0" b="0"/>
            </a:stretch>
          </a:blipFill>
        </p:spPr>
      </p:sp>
      <p:sp>
        <p:nvSpPr>
          <p:cNvPr name="Freeform 11" id="11"/>
          <p:cNvSpPr/>
          <p:nvPr/>
        </p:nvSpPr>
        <p:spPr>
          <a:xfrm flipH="false" flipV="false" rot="0">
            <a:off x="6889790" y="1157963"/>
            <a:ext cx="3783688" cy="1371380"/>
          </a:xfrm>
          <a:custGeom>
            <a:avLst/>
            <a:gdLst/>
            <a:ahLst/>
            <a:cxnLst/>
            <a:rect r="r" b="b" t="t" l="l"/>
            <a:pathLst>
              <a:path h="1371380" w="3783688">
                <a:moveTo>
                  <a:pt x="0" y="0"/>
                </a:moveTo>
                <a:lnTo>
                  <a:pt x="3783688" y="0"/>
                </a:lnTo>
                <a:lnTo>
                  <a:pt x="3783688" y="1371380"/>
                </a:lnTo>
                <a:lnTo>
                  <a:pt x="0" y="1371380"/>
                </a:lnTo>
                <a:lnTo>
                  <a:pt x="0" y="0"/>
                </a:lnTo>
                <a:close/>
              </a:path>
            </a:pathLst>
          </a:custGeom>
          <a:blipFill>
            <a:blip r:embed="rId11"/>
            <a:stretch>
              <a:fillRect l="0" t="0" r="0" b="0"/>
            </a:stretch>
          </a:blipFill>
        </p:spPr>
      </p:sp>
      <p:sp>
        <p:nvSpPr>
          <p:cNvPr name="Freeform 12" id="12"/>
          <p:cNvSpPr/>
          <p:nvPr/>
        </p:nvSpPr>
        <p:spPr>
          <a:xfrm flipH="false" flipV="false" rot="0">
            <a:off x="6948272" y="3539893"/>
            <a:ext cx="3725206" cy="1470476"/>
          </a:xfrm>
          <a:custGeom>
            <a:avLst/>
            <a:gdLst/>
            <a:ahLst/>
            <a:cxnLst/>
            <a:rect r="r" b="b" t="t" l="l"/>
            <a:pathLst>
              <a:path h="1470476" w="3725206">
                <a:moveTo>
                  <a:pt x="0" y="0"/>
                </a:moveTo>
                <a:lnTo>
                  <a:pt x="3725206" y="0"/>
                </a:lnTo>
                <a:lnTo>
                  <a:pt x="3725206" y="1470476"/>
                </a:lnTo>
                <a:lnTo>
                  <a:pt x="0" y="1470476"/>
                </a:lnTo>
                <a:lnTo>
                  <a:pt x="0" y="0"/>
                </a:lnTo>
                <a:close/>
              </a:path>
            </a:pathLst>
          </a:custGeom>
          <a:blipFill>
            <a:blip r:embed="rId12"/>
            <a:stretch>
              <a:fillRect l="0" t="0" r="0" b="0"/>
            </a:stretch>
          </a:blipFill>
        </p:spPr>
      </p:sp>
      <p:sp>
        <p:nvSpPr>
          <p:cNvPr name="Freeform 13" id="13"/>
          <p:cNvSpPr/>
          <p:nvPr/>
        </p:nvSpPr>
        <p:spPr>
          <a:xfrm flipH="false" flipV="false" rot="0">
            <a:off x="6948272" y="5838987"/>
            <a:ext cx="4320020" cy="1531146"/>
          </a:xfrm>
          <a:custGeom>
            <a:avLst/>
            <a:gdLst/>
            <a:ahLst/>
            <a:cxnLst/>
            <a:rect r="r" b="b" t="t" l="l"/>
            <a:pathLst>
              <a:path h="1531146" w="4320020">
                <a:moveTo>
                  <a:pt x="0" y="0"/>
                </a:moveTo>
                <a:lnTo>
                  <a:pt x="4320019" y="0"/>
                </a:lnTo>
                <a:lnTo>
                  <a:pt x="4320019" y="1531146"/>
                </a:lnTo>
                <a:lnTo>
                  <a:pt x="0" y="1531146"/>
                </a:lnTo>
                <a:lnTo>
                  <a:pt x="0" y="0"/>
                </a:lnTo>
                <a:close/>
              </a:path>
            </a:pathLst>
          </a:custGeom>
          <a:blipFill>
            <a:blip r:embed="rId13"/>
            <a:stretch>
              <a:fillRect l="0" t="0" r="0" b="0"/>
            </a:stretch>
          </a:blipFill>
        </p:spPr>
      </p:sp>
      <p:sp>
        <p:nvSpPr>
          <p:cNvPr name="TextBox 14" id="14"/>
          <p:cNvSpPr txBox="true"/>
          <p:nvPr/>
        </p:nvSpPr>
        <p:spPr>
          <a:xfrm rot="0">
            <a:off x="1319386" y="621228"/>
            <a:ext cx="2533117" cy="363920"/>
          </a:xfrm>
          <a:prstGeom prst="rect">
            <a:avLst/>
          </a:prstGeom>
        </p:spPr>
        <p:txBody>
          <a:bodyPr anchor="t" rtlCol="false" tIns="0" lIns="0" bIns="0" rIns="0">
            <a:spAutoFit/>
          </a:bodyPr>
          <a:lstStyle/>
          <a:p>
            <a:pPr>
              <a:lnSpc>
                <a:spcPts val="2923"/>
              </a:lnSpc>
            </a:pPr>
            <a:r>
              <a:rPr lang="en-US" sz="2088">
                <a:solidFill>
                  <a:srgbClr val="000000"/>
                </a:solidFill>
                <a:latin typeface="Quicksand Bold"/>
              </a:rPr>
              <a:t> </a:t>
            </a:r>
            <a:r>
              <a:rPr lang="en-US" sz="2088" u="sng">
                <a:solidFill>
                  <a:srgbClr val="000000"/>
                </a:solidFill>
                <a:latin typeface="Quicksand Bold"/>
              </a:rPr>
              <a:t>Bubblesort</a:t>
            </a:r>
            <a:r>
              <a:rPr lang="en-US" sz="2088">
                <a:solidFill>
                  <a:srgbClr val="000000"/>
                </a:solidFill>
                <a:latin typeface="Quicksand Bold"/>
              </a:rPr>
              <a:t> time:</a:t>
            </a:r>
          </a:p>
        </p:txBody>
      </p:sp>
      <p:sp>
        <p:nvSpPr>
          <p:cNvPr name="TextBox 15" id="15"/>
          <p:cNvSpPr txBox="true"/>
          <p:nvPr/>
        </p:nvSpPr>
        <p:spPr>
          <a:xfrm rot="0">
            <a:off x="1404775" y="2841552"/>
            <a:ext cx="2533117" cy="363920"/>
          </a:xfrm>
          <a:prstGeom prst="rect">
            <a:avLst/>
          </a:prstGeom>
        </p:spPr>
        <p:txBody>
          <a:bodyPr anchor="t" rtlCol="false" tIns="0" lIns="0" bIns="0" rIns="0">
            <a:spAutoFit/>
          </a:bodyPr>
          <a:lstStyle/>
          <a:p>
            <a:pPr>
              <a:lnSpc>
                <a:spcPts val="2923"/>
              </a:lnSpc>
            </a:pPr>
            <a:r>
              <a:rPr lang="en-US" sz="2088" u="sng">
                <a:solidFill>
                  <a:srgbClr val="000000"/>
                </a:solidFill>
                <a:latin typeface="Quicksand Bold"/>
              </a:rPr>
              <a:t>Heapsort</a:t>
            </a:r>
            <a:r>
              <a:rPr lang="en-US" sz="2088">
                <a:solidFill>
                  <a:srgbClr val="000000"/>
                </a:solidFill>
                <a:latin typeface="Quicksand Bold"/>
              </a:rPr>
              <a:t> time:</a:t>
            </a:r>
          </a:p>
        </p:txBody>
      </p:sp>
      <p:sp>
        <p:nvSpPr>
          <p:cNvPr name="TextBox 16" id="16"/>
          <p:cNvSpPr txBox="true"/>
          <p:nvPr/>
        </p:nvSpPr>
        <p:spPr>
          <a:xfrm rot="0">
            <a:off x="1404775" y="4982499"/>
            <a:ext cx="2533117" cy="363920"/>
          </a:xfrm>
          <a:prstGeom prst="rect">
            <a:avLst/>
          </a:prstGeom>
        </p:spPr>
        <p:txBody>
          <a:bodyPr anchor="t" rtlCol="false" tIns="0" lIns="0" bIns="0" rIns="0">
            <a:spAutoFit/>
          </a:bodyPr>
          <a:lstStyle/>
          <a:p>
            <a:pPr>
              <a:lnSpc>
                <a:spcPts val="2923"/>
              </a:lnSpc>
            </a:pPr>
            <a:r>
              <a:rPr lang="en-US" sz="2088" u="sng">
                <a:solidFill>
                  <a:srgbClr val="000000"/>
                </a:solidFill>
                <a:latin typeface="Quicksand Bold"/>
              </a:rPr>
              <a:t>Insertion sort</a:t>
            </a:r>
            <a:r>
              <a:rPr lang="en-US" sz="2088">
                <a:solidFill>
                  <a:srgbClr val="000000"/>
                </a:solidFill>
                <a:latin typeface="Quicksand Bold"/>
              </a:rPr>
              <a:t> time:</a:t>
            </a:r>
          </a:p>
        </p:txBody>
      </p:sp>
      <p:sp>
        <p:nvSpPr>
          <p:cNvPr name="TextBox 17" id="17"/>
          <p:cNvSpPr txBox="true"/>
          <p:nvPr/>
        </p:nvSpPr>
        <p:spPr>
          <a:xfrm rot="0">
            <a:off x="6790509" y="621228"/>
            <a:ext cx="2533117" cy="363920"/>
          </a:xfrm>
          <a:prstGeom prst="rect">
            <a:avLst/>
          </a:prstGeom>
        </p:spPr>
        <p:txBody>
          <a:bodyPr anchor="t" rtlCol="false" tIns="0" lIns="0" bIns="0" rIns="0">
            <a:spAutoFit/>
          </a:bodyPr>
          <a:lstStyle/>
          <a:p>
            <a:pPr>
              <a:lnSpc>
                <a:spcPts val="2923"/>
              </a:lnSpc>
            </a:pPr>
            <a:r>
              <a:rPr lang="en-US" sz="2088">
                <a:solidFill>
                  <a:srgbClr val="000000"/>
                </a:solidFill>
                <a:latin typeface="Quicksand Bold"/>
              </a:rPr>
              <a:t> </a:t>
            </a:r>
            <a:r>
              <a:rPr lang="en-US" sz="2088" u="sng">
                <a:solidFill>
                  <a:srgbClr val="000000"/>
                </a:solidFill>
                <a:latin typeface="Quicksand Bold"/>
              </a:rPr>
              <a:t>Mergesorts </a:t>
            </a:r>
            <a:r>
              <a:rPr lang="en-US" sz="2088">
                <a:solidFill>
                  <a:srgbClr val="000000"/>
                </a:solidFill>
                <a:latin typeface="Quicksand Bold"/>
              </a:rPr>
              <a:t>time:</a:t>
            </a:r>
          </a:p>
        </p:txBody>
      </p:sp>
      <p:sp>
        <p:nvSpPr>
          <p:cNvPr name="TextBox 18" id="18"/>
          <p:cNvSpPr txBox="true"/>
          <p:nvPr/>
        </p:nvSpPr>
        <p:spPr>
          <a:xfrm rot="0">
            <a:off x="6948272" y="2999700"/>
            <a:ext cx="2533117" cy="363920"/>
          </a:xfrm>
          <a:prstGeom prst="rect">
            <a:avLst/>
          </a:prstGeom>
        </p:spPr>
        <p:txBody>
          <a:bodyPr anchor="t" rtlCol="false" tIns="0" lIns="0" bIns="0" rIns="0">
            <a:spAutoFit/>
          </a:bodyPr>
          <a:lstStyle/>
          <a:p>
            <a:pPr>
              <a:lnSpc>
                <a:spcPts val="2923"/>
              </a:lnSpc>
            </a:pPr>
            <a:r>
              <a:rPr lang="en-US" sz="2088">
                <a:solidFill>
                  <a:srgbClr val="000000"/>
                </a:solidFill>
                <a:latin typeface="Quicksand Bold"/>
              </a:rPr>
              <a:t> </a:t>
            </a:r>
            <a:r>
              <a:rPr lang="en-US" sz="2088" u="sng">
                <a:solidFill>
                  <a:srgbClr val="000000"/>
                </a:solidFill>
                <a:latin typeface="Quicksand Bold"/>
              </a:rPr>
              <a:t>Quicksort </a:t>
            </a:r>
            <a:r>
              <a:rPr lang="en-US" sz="2088">
                <a:solidFill>
                  <a:srgbClr val="000000"/>
                </a:solidFill>
                <a:latin typeface="Quicksand Bold"/>
              </a:rPr>
              <a:t>time:</a:t>
            </a:r>
          </a:p>
        </p:txBody>
      </p:sp>
      <p:sp>
        <p:nvSpPr>
          <p:cNvPr name="TextBox 19" id="19"/>
          <p:cNvSpPr txBox="true"/>
          <p:nvPr/>
        </p:nvSpPr>
        <p:spPr>
          <a:xfrm rot="0">
            <a:off x="6948272" y="5298795"/>
            <a:ext cx="3486628" cy="363920"/>
          </a:xfrm>
          <a:prstGeom prst="rect">
            <a:avLst/>
          </a:prstGeom>
        </p:spPr>
        <p:txBody>
          <a:bodyPr anchor="t" rtlCol="false" tIns="0" lIns="0" bIns="0" rIns="0">
            <a:spAutoFit/>
          </a:bodyPr>
          <a:lstStyle/>
          <a:p>
            <a:pPr>
              <a:lnSpc>
                <a:spcPts val="2923"/>
              </a:lnSpc>
            </a:pPr>
            <a:r>
              <a:rPr lang="en-US" sz="2088">
                <a:solidFill>
                  <a:srgbClr val="000000"/>
                </a:solidFill>
                <a:latin typeface="Quicksand Bold"/>
              </a:rPr>
              <a:t> </a:t>
            </a:r>
            <a:r>
              <a:rPr lang="en-US" sz="2088" u="sng">
                <a:solidFill>
                  <a:srgbClr val="000000"/>
                </a:solidFill>
                <a:latin typeface="Quicksand Bold"/>
              </a:rPr>
              <a:t>Selection sort </a:t>
            </a:r>
            <a:r>
              <a:rPr lang="en-US" sz="2088">
                <a:solidFill>
                  <a:srgbClr val="000000"/>
                </a:solidFill>
                <a:latin typeface="Quicksand Bold"/>
              </a:rPr>
              <a:t>time:</a:t>
            </a:r>
          </a:p>
        </p:txBody>
      </p:sp>
      <p:sp>
        <p:nvSpPr>
          <p:cNvPr name="TextBox 20" id="20"/>
          <p:cNvSpPr txBox="true"/>
          <p:nvPr/>
        </p:nvSpPr>
        <p:spPr>
          <a:xfrm rot="0">
            <a:off x="3852503" y="8351208"/>
            <a:ext cx="9454576" cy="1277678"/>
          </a:xfrm>
          <a:prstGeom prst="rect">
            <a:avLst/>
          </a:prstGeom>
        </p:spPr>
        <p:txBody>
          <a:bodyPr anchor="t" rtlCol="false" tIns="0" lIns="0" bIns="0" rIns="0">
            <a:spAutoFit/>
          </a:bodyPr>
          <a:lstStyle/>
          <a:p>
            <a:pPr>
              <a:lnSpc>
                <a:spcPts val="2551"/>
              </a:lnSpc>
              <a:spcBef>
                <a:spcPct val="0"/>
              </a:spcBef>
            </a:pPr>
            <a:r>
              <a:rPr lang="en-US" sz="1822">
                <a:solidFill>
                  <a:srgbClr val="000000"/>
                </a:solidFill>
                <a:latin typeface="Canva Sans Bold"/>
              </a:rPr>
              <a:t>As we can see here, </a:t>
            </a:r>
            <a:r>
              <a:rPr lang="en-US" sz="1822">
                <a:solidFill>
                  <a:srgbClr val="000000"/>
                </a:solidFill>
                <a:latin typeface="Canva Sans Bold"/>
              </a:rPr>
              <a:t>the fastest sorting algorithm among the all of the provided is typically the Quicksort algorithm. Quick sort has an average time complexity of O(n log n), making it more efficient than selection sort and bubble sort which have average time complexities of O(n^2) and bubblesort being the slowest.</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TextBox 7" id="7"/>
          <p:cNvSpPr txBox="true"/>
          <p:nvPr/>
        </p:nvSpPr>
        <p:spPr>
          <a:xfrm rot="0">
            <a:off x="1583158" y="788107"/>
            <a:ext cx="10423112" cy="834402"/>
          </a:xfrm>
          <a:prstGeom prst="rect">
            <a:avLst/>
          </a:prstGeom>
        </p:spPr>
        <p:txBody>
          <a:bodyPr anchor="t" rtlCol="false" tIns="0" lIns="0" bIns="0" rIns="0">
            <a:spAutoFit/>
          </a:bodyPr>
          <a:lstStyle/>
          <a:p>
            <a:pPr>
              <a:lnSpc>
                <a:spcPts val="6854"/>
              </a:lnSpc>
            </a:pPr>
            <a:r>
              <a:rPr lang="en-US" sz="4895" u="sng">
                <a:solidFill>
                  <a:srgbClr val="000000"/>
                </a:solidFill>
                <a:latin typeface="Paytone One"/>
              </a:rPr>
              <a:t>10. Best Practices</a:t>
            </a:r>
          </a:p>
        </p:txBody>
      </p:sp>
      <p:sp>
        <p:nvSpPr>
          <p:cNvPr name="TextBox 8" id="8"/>
          <p:cNvSpPr txBox="true"/>
          <p:nvPr/>
        </p:nvSpPr>
        <p:spPr>
          <a:xfrm rot="0">
            <a:off x="1583158" y="1895815"/>
            <a:ext cx="2658666" cy="465285"/>
          </a:xfrm>
          <a:prstGeom prst="rect">
            <a:avLst/>
          </a:prstGeom>
        </p:spPr>
        <p:txBody>
          <a:bodyPr anchor="t" rtlCol="false" tIns="0" lIns="0" bIns="0" rIns="0">
            <a:spAutoFit/>
          </a:bodyPr>
          <a:lstStyle/>
          <a:p>
            <a:pPr>
              <a:lnSpc>
                <a:spcPts val="3754"/>
              </a:lnSpc>
            </a:pPr>
            <a:r>
              <a:rPr lang="en-US" sz="2681">
                <a:solidFill>
                  <a:srgbClr val="000000"/>
                </a:solidFill>
                <a:latin typeface="Paytone One Bold"/>
              </a:rPr>
              <a:t>Bubble Sort:</a:t>
            </a:r>
          </a:p>
        </p:txBody>
      </p:sp>
      <p:sp>
        <p:nvSpPr>
          <p:cNvPr name="TextBox 9" id="9"/>
          <p:cNvSpPr txBox="true"/>
          <p:nvPr/>
        </p:nvSpPr>
        <p:spPr>
          <a:xfrm rot="0">
            <a:off x="1583158" y="2767469"/>
            <a:ext cx="11245616" cy="2176305"/>
          </a:xfrm>
          <a:prstGeom prst="rect">
            <a:avLst/>
          </a:prstGeom>
        </p:spPr>
        <p:txBody>
          <a:bodyPr anchor="t" rtlCol="false" tIns="0" lIns="0" bIns="0" rIns="0">
            <a:spAutoFit/>
          </a:bodyPr>
          <a:lstStyle/>
          <a:p>
            <a:pPr marL="443608" indent="-221804" lvl="1">
              <a:lnSpc>
                <a:spcPts val="2876"/>
              </a:lnSpc>
              <a:buFont typeface="Arial"/>
              <a:buChar char="•"/>
            </a:pPr>
            <a:r>
              <a:rPr lang="en-US" sz="2054">
                <a:solidFill>
                  <a:srgbClr val="000000"/>
                </a:solidFill>
                <a:latin typeface="Canva Sans Bold"/>
              </a:rPr>
              <a:t>Use a flag to track whether any swaps were made during a pass. If no swaps were made, the array is already sorted and the algorithm can be terminated early.</a:t>
            </a:r>
          </a:p>
          <a:p>
            <a:pPr>
              <a:lnSpc>
                <a:spcPts val="2876"/>
              </a:lnSpc>
            </a:pPr>
          </a:p>
          <a:p>
            <a:pPr marL="443608" indent="-221804" lvl="1">
              <a:lnSpc>
                <a:spcPts val="2876"/>
              </a:lnSpc>
              <a:buFont typeface="Arial"/>
              <a:buChar char="•"/>
            </a:pPr>
            <a:r>
              <a:rPr lang="en-US" sz="2054">
                <a:solidFill>
                  <a:srgbClr val="000000"/>
                </a:solidFill>
                <a:latin typeface="Canva Sans Bold"/>
              </a:rPr>
              <a:t>Optimize the algorithm by reducing the number of comparisons in each pass. After each pass, the largest element will "bubble" to the end, so you can exclude that element from further comparisons in subsequent passes.</a:t>
            </a:r>
          </a:p>
        </p:txBody>
      </p:sp>
      <p:sp>
        <p:nvSpPr>
          <p:cNvPr name="TextBox 10" id="10"/>
          <p:cNvSpPr txBox="true"/>
          <p:nvPr/>
        </p:nvSpPr>
        <p:spPr>
          <a:xfrm rot="0">
            <a:off x="1583158" y="5353349"/>
            <a:ext cx="2497862" cy="421549"/>
          </a:xfrm>
          <a:prstGeom prst="rect">
            <a:avLst/>
          </a:prstGeom>
        </p:spPr>
        <p:txBody>
          <a:bodyPr anchor="t" rtlCol="false" tIns="0" lIns="0" bIns="0" rIns="0">
            <a:spAutoFit/>
          </a:bodyPr>
          <a:lstStyle/>
          <a:p>
            <a:pPr>
              <a:lnSpc>
                <a:spcPts val="3527"/>
              </a:lnSpc>
            </a:pPr>
            <a:r>
              <a:rPr lang="en-US" sz="2519">
                <a:solidFill>
                  <a:srgbClr val="000000"/>
                </a:solidFill>
                <a:latin typeface="Paytone One Bold"/>
              </a:rPr>
              <a:t>Quicksort:</a:t>
            </a:r>
          </a:p>
        </p:txBody>
      </p:sp>
      <p:sp>
        <p:nvSpPr>
          <p:cNvPr name="TextBox 11" id="11"/>
          <p:cNvSpPr txBox="true"/>
          <p:nvPr/>
        </p:nvSpPr>
        <p:spPr>
          <a:xfrm rot="0">
            <a:off x="1583158" y="5829598"/>
            <a:ext cx="10565447" cy="4457402"/>
          </a:xfrm>
          <a:prstGeom prst="rect">
            <a:avLst/>
          </a:prstGeom>
        </p:spPr>
        <p:txBody>
          <a:bodyPr anchor="t" rtlCol="false" tIns="0" lIns="0" bIns="0" rIns="0">
            <a:spAutoFit/>
          </a:bodyPr>
          <a:lstStyle/>
          <a:p>
            <a:pPr marL="416777" indent="-208388" lvl="1">
              <a:lnSpc>
                <a:spcPts val="2702"/>
              </a:lnSpc>
              <a:buFont typeface="Arial"/>
              <a:buChar char="•"/>
            </a:pPr>
            <a:r>
              <a:rPr lang="en-US" sz="1930">
                <a:solidFill>
                  <a:srgbClr val="000000"/>
                </a:solidFill>
                <a:latin typeface="Canva Sans Bold"/>
              </a:rPr>
              <a:t>Choose a good pivot element to achieve better performance. A common approach is to select the middle element of the array as the pivot, but other methods like choosing a random element or using the median-of-three can also be effective.</a:t>
            </a:r>
          </a:p>
          <a:p>
            <a:pPr>
              <a:lnSpc>
                <a:spcPts val="2702"/>
              </a:lnSpc>
            </a:pPr>
          </a:p>
          <a:p>
            <a:pPr marL="416777" indent="-208388" lvl="1">
              <a:lnSpc>
                <a:spcPts val="2702"/>
              </a:lnSpc>
              <a:buFont typeface="Arial"/>
              <a:buChar char="•"/>
            </a:pPr>
            <a:r>
              <a:rPr lang="en-US" sz="1930">
                <a:solidFill>
                  <a:srgbClr val="000000"/>
                </a:solidFill>
                <a:latin typeface="Canva Sans Bold"/>
              </a:rPr>
              <a:t>Consider implementing a different sorting algorithm, such as insertion sort, for small subarrays. Quicksort can have a high overhead for small partitions, so switching to a simpler algorithm when the subarray size is below a certain threshold can improve performance.</a:t>
            </a:r>
          </a:p>
          <a:p>
            <a:pPr>
              <a:lnSpc>
                <a:spcPts val="2702"/>
              </a:lnSpc>
            </a:pPr>
          </a:p>
          <a:p>
            <a:pPr marL="416777" indent="-208388" lvl="1">
              <a:lnSpc>
                <a:spcPts val="2702"/>
              </a:lnSpc>
              <a:buFont typeface="Arial"/>
              <a:buChar char="•"/>
            </a:pPr>
            <a:r>
              <a:rPr lang="en-US" sz="1930">
                <a:solidFill>
                  <a:srgbClr val="000000"/>
                </a:solidFill>
                <a:latin typeface="Canva Sans Bold"/>
              </a:rPr>
              <a:t>To avoid potential stack overflow issues with deeply nested recursive calls, you can use an alternative implementation called tail recursion elimination or use an explicit stack to simulate the recursive calls iteratively.</a:t>
            </a:r>
          </a:p>
          <a:p>
            <a:pPr>
              <a:lnSpc>
                <a:spcPts val="270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8196606">
            <a:off x="12485143" y="-5686488"/>
            <a:ext cx="7299575" cy="10774229"/>
          </a:xfrm>
          <a:custGeom>
            <a:avLst/>
            <a:gdLst/>
            <a:ahLst/>
            <a:cxnLst/>
            <a:rect r="r" b="b" t="t" l="l"/>
            <a:pathLst>
              <a:path h="10774229" w="7299575">
                <a:moveTo>
                  <a:pt x="0" y="0"/>
                </a:moveTo>
                <a:lnTo>
                  <a:pt x="7299576" y="0"/>
                </a:lnTo>
                <a:lnTo>
                  <a:pt x="7299576" y="10774229"/>
                </a:lnTo>
                <a:lnTo>
                  <a:pt x="0" y="1077422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84660">
            <a:off x="247526" y="3175668"/>
            <a:ext cx="11189148" cy="16515269"/>
          </a:xfrm>
          <a:custGeom>
            <a:avLst/>
            <a:gdLst/>
            <a:ahLst/>
            <a:cxnLst/>
            <a:rect r="r" b="b" t="t" l="l"/>
            <a:pathLst>
              <a:path h="16515269" w="11189148">
                <a:moveTo>
                  <a:pt x="0" y="0"/>
                </a:moveTo>
                <a:lnTo>
                  <a:pt x="11189148" y="0"/>
                </a:lnTo>
                <a:lnTo>
                  <a:pt x="11189148"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6692227">
            <a:off x="9479159" y="4744831"/>
            <a:ext cx="3284299" cy="2430381"/>
          </a:xfrm>
          <a:custGeom>
            <a:avLst/>
            <a:gdLst/>
            <a:ahLst/>
            <a:cxnLst/>
            <a:rect r="r" b="b" t="t" l="l"/>
            <a:pathLst>
              <a:path h="2430381" w="3284299">
                <a:moveTo>
                  <a:pt x="0" y="0"/>
                </a:moveTo>
                <a:lnTo>
                  <a:pt x="3284299" y="0"/>
                </a:lnTo>
                <a:lnTo>
                  <a:pt x="3284299" y="2430382"/>
                </a:lnTo>
                <a:lnTo>
                  <a:pt x="0" y="2430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661395" y="914400"/>
            <a:ext cx="9046631" cy="1020191"/>
          </a:xfrm>
          <a:prstGeom prst="rect">
            <a:avLst/>
          </a:prstGeom>
        </p:spPr>
        <p:txBody>
          <a:bodyPr anchor="t" rtlCol="false" tIns="0" lIns="0" bIns="0" rIns="0">
            <a:spAutoFit/>
          </a:bodyPr>
          <a:lstStyle/>
          <a:p>
            <a:pPr>
              <a:lnSpc>
                <a:spcPts val="8344"/>
              </a:lnSpc>
            </a:pPr>
            <a:r>
              <a:rPr lang="en-US" sz="5960">
                <a:solidFill>
                  <a:srgbClr val="000000"/>
                </a:solidFill>
                <a:latin typeface="Paytone One Bold"/>
              </a:rPr>
              <a:t>3. Why do they matter?</a:t>
            </a:r>
          </a:p>
        </p:txBody>
      </p:sp>
      <p:sp>
        <p:nvSpPr>
          <p:cNvPr name="TextBox 6" id="6"/>
          <p:cNvSpPr txBox="true"/>
          <p:nvPr/>
        </p:nvSpPr>
        <p:spPr>
          <a:xfrm rot="0">
            <a:off x="2447957" y="2290380"/>
            <a:ext cx="11659641" cy="1677090"/>
          </a:xfrm>
          <a:prstGeom prst="rect">
            <a:avLst/>
          </a:prstGeom>
        </p:spPr>
        <p:txBody>
          <a:bodyPr anchor="t" rtlCol="false" tIns="0" lIns="0" bIns="0" rIns="0">
            <a:spAutoFit/>
          </a:bodyPr>
          <a:lstStyle/>
          <a:p>
            <a:pPr>
              <a:lnSpc>
                <a:spcPts val="3317"/>
              </a:lnSpc>
            </a:pPr>
            <a:r>
              <a:rPr lang="en-US" sz="2369">
                <a:solidFill>
                  <a:srgbClr val="000000"/>
                </a:solidFill>
                <a:latin typeface="Quicksand Bold"/>
              </a:rPr>
              <a:t>Sorting algorithms play a crucial role in a variety of real-world scenarios, contributing to the efficiency and effectiveness of numerous applications. Here are explanations of the role of sorting algorithms and some real-world scenarios where they are commonly applied:</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grpSp>
        <p:nvGrpSpPr>
          <p:cNvPr name="Group 7" id="7"/>
          <p:cNvGrpSpPr/>
          <p:nvPr/>
        </p:nvGrpSpPr>
        <p:grpSpPr>
          <a:xfrm rot="0">
            <a:off x="1421666" y="661026"/>
            <a:ext cx="11245616" cy="3355874"/>
            <a:chOff x="0" y="0"/>
            <a:chExt cx="14994154" cy="4474499"/>
          </a:xfrm>
        </p:grpSpPr>
        <p:sp>
          <p:nvSpPr>
            <p:cNvPr name="TextBox 8" id="8"/>
            <p:cNvSpPr txBox="true"/>
            <p:nvPr/>
          </p:nvSpPr>
          <p:spPr>
            <a:xfrm rot="0">
              <a:off x="0" y="-57150"/>
              <a:ext cx="3544888" cy="601330"/>
            </a:xfrm>
            <a:prstGeom prst="rect">
              <a:avLst/>
            </a:prstGeom>
          </p:spPr>
          <p:txBody>
            <a:bodyPr anchor="t" rtlCol="false" tIns="0" lIns="0" bIns="0" rIns="0">
              <a:spAutoFit/>
            </a:bodyPr>
            <a:lstStyle/>
            <a:p>
              <a:pPr>
                <a:lnSpc>
                  <a:spcPts val="3754"/>
                </a:lnSpc>
              </a:pPr>
              <a:r>
                <a:rPr lang="en-US" sz="2681">
                  <a:solidFill>
                    <a:srgbClr val="000000"/>
                  </a:solidFill>
                  <a:latin typeface="Paytone One Bold"/>
                </a:rPr>
                <a:t>Selection Sort:</a:t>
              </a:r>
            </a:p>
          </p:txBody>
        </p:sp>
        <p:sp>
          <p:nvSpPr>
            <p:cNvPr name="TextBox 9" id="9"/>
            <p:cNvSpPr txBox="true"/>
            <p:nvPr/>
          </p:nvSpPr>
          <p:spPr>
            <a:xfrm rot="0">
              <a:off x="0" y="1098705"/>
              <a:ext cx="14994154" cy="3375794"/>
            </a:xfrm>
            <a:prstGeom prst="rect">
              <a:avLst/>
            </a:prstGeom>
          </p:spPr>
          <p:txBody>
            <a:bodyPr anchor="t" rtlCol="false" tIns="0" lIns="0" bIns="0" rIns="0">
              <a:spAutoFit/>
            </a:bodyPr>
            <a:lstStyle/>
            <a:p>
              <a:pPr marL="443608" indent="-221804" lvl="1">
                <a:lnSpc>
                  <a:spcPts val="2876"/>
                </a:lnSpc>
                <a:buFont typeface="Arial"/>
                <a:buChar char="•"/>
              </a:pPr>
              <a:r>
                <a:rPr lang="en-US" sz="2054">
                  <a:solidFill>
                    <a:srgbClr val="000000"/>
                  </a:solidFill>
                  <a:latin typeface="Canva Sans Bold"/>
                </a:rPr>
                <a:t>Minimize the number of swaps by keeping track of the index of the minimum element and only swapping once at the end of each pass.</a:t>
              </a:r>
            </a:p>
            <a:p>
              <a:pPr>
                <a:lnSpc>
                  <a:spcPts val="2876"/>
                </a:lnSpc>
              </a:pPr>
            </a:p>
            <a:p>
              <a:pPr marL="443608" indent="-221804" lvl="1">
                <a:lnSpc>
                  <a:spcPts val="2876"/>
                </a:lnSpc>
                <a:buFont typeface="Arial"/>
                <a:buChar char="•"/>
              </a:pPr>
              <a:r>
                <a:rPr lang="en-US" sz="2054">
                  <a:solidFill>
                    <a:srgbClr val="000000"/>
                  </a:solidFill>
                  <a:latin typeface="Canva Sans Bold"/>
                </a:rPr>
                <a:t>Consider optimizing the algorithm by using two indices, one starting from the beginning and the other starting from the end, to simultaneously find both the minimum and maximum elements in each pass. This reduces the number of comparisons and swaps by half.</a:t>
              </a:r>
            </a:p>
          </p:txBody>
        </p:sp>
      </p:grpSp>
      <p:grpSp>
        <p:nvGrpSpPr>
          <p:cNvPr name="Group 10" id="10"/>
          <p:cNvGrpSpPr/>
          <p:nvPr/>
        </p:nvGrpSpPr>
        <p:grpSpPr>
          <a:xfrm rot="0">
            <a:off x="1421666" y="5391705"/>
            <a:ext cx="10565447" cy="3866595"/>
            <a:chOff x="0" y="0"/>
            <a:chExt cx="14087262" cy="5155460"/>
          </a:xfrm>
        </p:grpSpPr>
        <p:sp>
          <p:nvSpPr>
            <p:cNvPr name="TextBox 11" id="11"/>
            <p:cNvSpPr txBox="true"/>
            <p:nvPr/>
          </p:nvSpPr>
          <p:spPr>
            <a:xfrm rot="0">
              <a:off x="0" y="-38100"/>
              <a:ext cx="3330482" cy="549366"/>
            </a:xfrm>
            <a:prstGeom prst="rect">
              <a:avLst/>
            </a:prstGeom>
          </p:spPr>
          <p:txBody>
            <a:bodyPr anchor="t" rtlCol="false" tIns="0" lIns="0" bIns="0" rIns="0">
              <a:spAutoFit/>
            </a:bodyPr>
            <a:lstStyle/>
            <a:p>
              <a:pPr>
                <a:lnSpc>
                  <a:spcPts val="3527"/>
                </a:lnSpc>
              </a:pPr>
              <a:r>
                <a:rPr lang="en-US" sz="2519">
                  <a:solidFill>
                    <a:srgbClr val="000000"/>
                  </a:solidFill>
                  <a:latin typeface="Paytone One Bold"/>
                </a:rPr>
                <a:t>Insertion Sort:</a:t>
              </a:r>
            </a:p>
          </p:txBody>
        </p:sp>
        <p:sp>
          <p:nvSpPr>
            <p:cNvPr name="TextBox 12" id="12"/>
            <p:cNvSpPr txBox="true"/>
            <p:nvPr/>
          </p:nvSpPr>
          <p:spPr>
            <a:xfrm rot="0">
              <a:off x="0" y="600074"/>
              <a:ext cx="14087262" cy="4555386"/>
            </a:xfrm>
            <a:prstGeom prst="rect">
              <a:avLst/>
            </a:prstGeom>
          </p:spPr>
          <p:txBody>
            <a:bodyPr anchor="t" rtlCol="false" tIns="0" lIns="0" bIns="0" rIns="0">
              <a:spAutoFit/>
            </a:bodyPr>
            <a:lstStyle/>
            <a:p>
              <a:pPr marL="416777" indent="-208388" lvl="1">
                <a:lnSpc>
                  <a:spcPts val="2702"/>
                </a:lnSpc>
                <a:buFont typeface="Arial"/>
                <a:buChar char="•"/>
              </a:pPr>
              <a:r>
                <a:rPr lang="en-US" sz="1930">
                  <a:solidFill>
                    <a:srgbClr val="000000"/>
                  </a:solidFill>
                  <a:latin typeface="Canva Sans Bold"/>
                </a:rPr>
                <a:t>Consider implementing a variant of insertion sort called binary insertion sort. Instead of comparing and shifting elements one by one, binary insertion sort uses binary search to find the correct position for the current element, reducing the number of comparisons and shifting operations.</a:t>
              </a:r>
            </a:p>
            <a:p>
              <a:pPr>
                <a:lnSpc>
                  <a:spcPts val="2702"/>
                </a:lnSpc>
              </a:pPr>
            </a:p>
            <a:p>
              <a:pPr marL="416777" indent="-208388" lvl="1">
                <a:lnSpc>
                  <a:spcPts val="2702"/>
                </a:lnSpc>
                <a:buFont typeface="Arial"/>
                <a:buChar char="•"/>
              </a:pPr>
              <a:r>
                <a:rPr lang="en-US" sz="1930">
                  <a:solidFill>
                    <a:srgbClr val="000000"/>
                  </a:solidFill>
                  <a:latin typeface="Canva Sans Bold"/>
                </a:rPr>
                <a:t>Use early termination if the array is already sorted. Insertion sort is efficient for small arrays and partially sorted arrays, so checking if the array is already sorted can save unnecessary iterations.</a:t>
              </a:r>
            </a:p>
            <a:p>
              <a:pPr>
                <a:lnSpc>
                  <a:spcPts val="2702"/>
                </a:lnSpc>
              </a:pPr>
            </a:p>
            <a:p>
              <a:pPr>
                <a:lnSpc>
                  <a:spcPts val="2702"/>
                </a:lnSpc>
              </a:pPr>
            </a:p>
          </p:txBody>
        </p:sp>
      </p:gr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grpSp>
        <p:nvGrpSpPr>
          <p:cNvPr name="Group 7" id="7"/>
          <p:cNvGrpSpPr/>
          <p:nvPr/>
        </p:nvGrpSpPr>
        <p:grpSpPr>
          <a:xfrm rot="0">
            <a:off x="1421666" y="661026"/>
            <a:ext cx="11245616" cy="3355874"/>
            <a:chOff x="0" y="0"/>
            <a:chExt cx="14994154" cy="4474499"/>
          </a:xfrm>
        </p:grpSpPr>
        <p:sp>
          <p:nvSpPr>
            <p:cNvPr name="TextBox 8" id="8"/>
            <p:cNvSpPr txBox="true"/>
            <p:nvPr/>
          </p:nvSpPr>
          <p:spPr>
            <a:xfrm rot="0">
              <a:off x="0" y="-57150"/>
              <a:ext cx="3544888" cy="601330"/>
            </a:xfrm>
            <a:prstGeom prst="rect">
              <a:avLst/>
            </a:prstGeom>
          </p:spPr>
          <p:txBody>
            <a:bodyPr anchor="t" rtlCol="false" tIns="0" lIns="0" bIns="0" rIns="0">
              <a:spAutoFit/>
            </a:bodyPr>
            <a:lstStyle/>
            <a:p>
              <a:pPr>
                <a:lnSpc>
                  <a:spcPts val="3754"/>
                </a:lnSpc>
              </a:pPr>
              <a:r>
                <a:rPr lang="en-US" sz="2681">
                  <a:solidFill>
                    <a:srgbClr val="000000"/>
                  </a:solidFill>
                  <a:latin typeface="Paytone One Bold"/>
                </a:rPr>
                <a:t>Merge Sort:</a:t>
              </a:r>
            </a:p>
          </p:txBody>
        </p:sp>
        <p:sp>
          <p:nvSpPr>
            <p:cNvPr name="TextBox 9" id="9"/>
            <p:cNvSpPr txBox="true"/>
            <p:nvPr/>
          </p:nvSpPr>
          <p:spPr>
            <a:xfrm rot="0">
              <a:off x="0" y="1098705"/>
              <a:ext cx="14994154" cy="3375794"/>
            </a:xfrm>
            <a:prstGeom prst="rect">
              <a:avLst/>
            </a:prstGeom>
          </p:spPr>
          <p:txBody>
            <a:bodyPr anchor="t" rtlCol="false" tIns="0" lIns="0" bIns="0" rIns="0">
              <a:spAutoFit/>
            </a:bodyPr>
            <a:lstStyle/>
            <a:p>
              <a:pPr marL="443608" indent="-221804" lvl="1">
                <a:lnSpc>
                  <a:spcPts val="2876"/>
                </a:lnSpc>
                <a:buFont typeface="Arial"/>
                <a:buChar char="•"/>
              </a:pPr>
              <a:r>
                <a:rPr lang="en-US" sz="2054">
                  <a:solidFill>
                    <a:srgbClr val="000000"/>
                  </a:solidFill>
                  <a:latin typeface="Canva Sans Bold"/>
                </a:rPr>
                <a:t>Implement merging in a separate function to improve code modularity and readability. The merging function should take two sorted subarrays and merge them into a single sorted array.</a:t>
              </a:r>
            </a:p>
            <a:p>
              <a:pPr>
                <a:lnSpc>
                  <a:spcPts val="2876"/>
                </a:lnSpc>
              </a:pPr>
            </a:p>
            <a:p>
              <a:pPr marL="443608" indent="-221804" lvl="1">
                <a:lnSpc>
                  <a:spcPts val="2876"/>
                </a:lnSpc>
                <a:buFont typeface="Arial"/>
                <a:buChar char="•"/>
              </a:pPr>
              <a:r>
                <a:rPr lang="en-US" sz="2054">
                  <a:solidFill>
                    <a:srgbClr val="000000"/>
                  </a:solidFill>
                  <a:latin typeface="Canva Sans Bold"/>
                </a:rPr>
                <a:t>Consider optimizing the algorithm by avoiding unnecessary memory allocations during merging. Instead of creating temporary arrays for merging, you can allocate a single auxiliary array at the beginning and reuse it for all merge operations.</a:t>
              </a:r>
            </a:p>
          </p:txBody>
        </p:sp>
      </p:grpSp>
      <p:grpSp>
        <p:nvGrpSpPr>
          <p:cNvPr name="Group 10" id="10"/>
          <p:cNvGrpSpPr/>
          <p:nvPr/>
        </p:nvGrpSpPr>
        <p:grpSpPr>
          <a:xfrm rot="0">
            <a:off x="1421666" y="4600392"/>
            <a:ext cx="10565447" cy="4209581"/>
            <a:chOff x="0" y="0"/>
            <a:chExt cx="14087262" cy="5612774"/>
          </a:xfrm>
        </p:grpSpPr>
        <p:sp>
          <p:nvSpPr>
            <p:cNvPr name="TextBox 11" id="11"/>
            <p:cNvSpPr txBox="true"/>
            <p:nvPr/>
          </p:nvSpPr>
          <p:spPr>
            <a:xfrm rot="0">
              <a:off x="0" y="-38100"/>
              <a:ext cx="3330482" cy="549366"/>
            </a:xfrm>
            <a:prstGeom prst="rect">
              <a:avLst/>
            </a:prstGeom>
          </p:spPr>
          <p:txBody>
            <a:bodyPr anchor="t" rtlCol="false" tIns="0" lIns="0" bIns="0" rIns="0">
              <a:spAutoFit/>
            </a:bodyPr>
            <a:lstStyle/>
            <a:p>
              <a:pPr>
                <a:lnSpc>
                  <a:spcPts val="3527"/>
                </a:lnSpc>
              </a:pPr>
              <a:r>
                <a:rPr lang="en-US" sz="2519">
                  <a:solidFill>
                    <a:srgbClr val="000000"/>
                  </a:solidFill>
                  <a:latin typeface="Paytone One Bold"/>
                </a:rPr>
                <a:t>Heap Sort:</a:t>
              </a:r>
            </a:p>
          </p:txBody>
        </p:sp>
        <p:sp>
          <p:nvSpPr>
            <p:cNvPr name="TextBox 12" id="12"/>
            <p:cNvSpPr txBox="true"/>
            <p:nvPr/>
          </p:nvSpPr>
          <p:spPr>
            <a:xfrm rot="0">
              <a:off x="0" y="600074"/>
              <a:ext cx="14087262" cy="5012700"/>
            </a:xfrm>
            <a:prstGeom prst="rect">
              <a:avLst/>
            </a:prstGeom>
          </p:spPr>
          <p:txBody>
            <a:bodyPr anchor="t" rtlCol="false" tIns="0" lIns="0" bIns="0" rIns="0">
              <a:spAutoFit/>
            </a:bodyPr>
            <a:lstStyle/>
            <a:p>
              <a:pPr marL="416777" indent="-208388" lvl="1">
                <a:lnSpc>
                  <a:spcPts val="2702"/>
                </a:lnSpc>
                <a:buFont typeface="Arial"/>
                <a:buChar char="•"/>
              </a:pPr>
              <a:r>
                <a:rPr lang="en-US" sz="1930">
                  <a:solidFill>
                    <a:srgbClr val="000000"/>
                  </a:solidFill>
                  <a:latin typeface="Canva Sans Bold"/>
                </a:rPr>
                <a:t>Implement a heapify function to convert an array into a heap data structure before performing the sorting. This function rearranges the elements in the array to satisfy the heap property, which is essential for the heap sort algorithm.</a:t>
              </a:r>
            </a:p>
            <a:p>
              <a:pPr>
                <a:lnSpc>
                  <a:spcPts val="2702"/>
                </a:lnSpc>
              </a:pPr>
            </a:p>
            <a:p>
              <a:pPr marL="416777" indent="-208388" lvl="1">
                <a:lnSpc>
                  <a:spcPts val="2702"/>
                </a:lnSpc>
                <a:buFont typeface="Arial"/>
                <a:buChar char="•"/>
              </a:pPr>
              <a:r>
                <a:rPr lang="en-US" sz="1930">
                  <a:solidFill>
                    <a:srgbClr val="000000"/>
                  </a:solidFill>
                  <a:latin typeface="Canva Sans Bold"/>
                </a:rPr>
                <a:t>Optimize the algorithm by using a max heap for sorting in non-decreasing order and a min heap for sorting in non-increasing order.</a:t>
              </a:r>
            </a:p>
            <a:p>
              <a:pPr>
                <a:lnSpc>
                  <a:spcPts val="2702"/>
                </a:lnSpc>
              </a:pPr>
            </a:p>
            <a:p>
              <a:pPr marL="416777" indent="-208388" lvl="1">
                <a:lnSpc>
                  <a:spcPts val="2702"/>
                </a:lnSpc>
                <a:buFont typeface="Arial"/>
                <a:buChar char="•"/>
              </a:pPr>
              <a:r>
                <a:rPr lang="en-US" sz="1930">
                  <a:solidFill>
                    <a:srgbClr val="000000"/>
                  </a:solidFill>
                  <a:latin typeface="Canva Sans Bold"/>
                </a:rPr>
                <a:t>Consider using the standard library's `std::make_heap`, `std::push_heap`, and `std::pop_heap` functions to work with heaps efficiently.</a:t>
              </a:r>
            </a:p>
            <a:p>
              <a:pPr>
                <a:lnSpc>
                  <a:spcPts val="2702"/>
                </a:lnSpc>
              </a:pPr>
            </a:p>
            <a:p>
              <a:pPr>
                <a:lnSpc>
                  <a:spcPts val="2702"/>
                </a:lnSpc>
              </a:pPr>
            </a:p>
          </p:txBody>
        </p:sp>
      </p:gr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916319" y="-714612"/>
            <a:ext cx="22017957" cy="11316772"/>
            <a:chOff x="0" y="0"/>
            <a:chExt cx="29357276" cy="15089029"/>
          </a:xfrm>
        </p:grpSpPr>
        <p:sp>
          <p:nvSpPr>
            <p:cNvPr name="Freeform 3" id="3"/>
            <p:cNvSpPr/>
            <p:nvPr/>
          </p:nvSpPr>
          <p:spPr>
            <a:xfrm flipH="false" flipV="false" rot="0">
              <a:off x="0"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7220" y="952816"/>
              <a:ext cx="1042806" cy="4533939"/>
            </a:xfrm>
            <a:custGeom>
              <a:avLst/>
              <a:gdLst/>
              <a:ahLst/>
              <a:cxnLst/>
              <a:rect r="r" b="b" t="t" l="l"/>
              <a:pathLst>
                <a:path h="4533939" w="1042806">
                  <a:moveTo>
                    <a:pt x="0" y="0"/>
                  </a:moveTo>
                  <a:lnTo>
                    <a:pt x="1042806" y="0"/>
                  </a:lnTo>
                  <a:lnTo>
                    <a:pt x="1042806" y="4533939"/>
                  </a:lnTo>
                  <a:lnTo>
                    <a:pt x="0" y="4533939"/>
                  </a:lnTo>
                  <a:lnTo>
                    <a:pt x="0" y="0"/>
                  </a:lnTo>
                  <a:close/>
                </a:path>
              </a:pathLst>
            </a:custGeom>
            <a:blipFill>
              <a:blip r:embed="rId4"/>
              <a:stretch>
                <a:fillRect l="0" t="0" r="0" b="0"/>
              </a:stretch>
            </a:blipFill>
          </p:spPr>
        </p:sp>
        <p:sp>
          <p:nvSpPr>
            <p:cNvPr name="Freeform 5" id="5"/>
            <p:cNvSpPr/>
            <p:nvPr/>
          </p:nvSpPr>
          <p:spPr>
            <a:xfrm flipH="false" flipV="false" rot="0">
              <a:off x="14034613" y="952816"/>
              <a:ext cx="14136213" cy="14136213"/>
            </a:xfrm>
            <a:custGeom>
              <a:avLst/>
              <a:gdLst/>
              <a:ahLst/>
              <a:cxnLst/>
              <a:rect r="r" b="b" t="t" l="l"/>
              <a:pathLst>
                <a:path h="14136213" w="14136213">
                  <a:moveTo>
                    <a:pt x="0" y="0"/>
                  </a:moveTo>
                  <a:lnTo>
                    <a:pt x="14136213" y="0"/>
                  </a:lnTo>
                  <a:lnTo>
                    <a:pt x="14136213" y="14136213"/>
                  </a:lnTo>
                  <a:lnTo>
                    <a:pt x="0" y="14136213"/>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4444375" y="0"/>
              <a:ext cx="4912901" cy="4648833"/>
            </a:xfrm>
            <a:custGeom>
              <a:avLst/>
              <a:gdLst/>
              <a:ahLst/>
              <a:cxnLst/>
              <a:rect r="r" b="b" t="t" l="l"/>
              <a:pathLst>
                <a:path h="4648833" w="4912901">
                  <a:moveTo>
                    <a:pt x="4912901" y="0"/>
                  </a:moveTo>
                  <a:lnTo>
                    <a:pt x="0" y="0"/>
                  </a:lnTo>
                  <a:lnTo>
                    <a:pt x="0" y="4648833"/>
                  </a:lnTo>
                  <a:lnTo>
                    <a:pt x="4912901" y="4648833"/>
                  </a:lnTo>
                  <a:lnTo>
                    <a:pt x="4912901" y="0"/>
                  </a:lnTo>
                  <a:close/>
                </a:path>
              </a:pathLst>
            </a:custGeom>
            <a:blipFill>
              <a:blip r:embed="rId5"/>
              <a:stretch>
                <a:fillRect l="0" t="0" r="0" b="0"/>
              </a:stretch>
            </a:blipFill>
          </p:spPr>
        </p:sp>
      </p:grpSp>
      <p:sp>
        <p:nvSpPr>
          <p:cNvPr name="TextBox 7" id="7"/>
          <p:cNvSpPr txBox="true"/>
          <p:nvPr/>
        </p:nvSpPr>
        <p:spPr>
          <a:xfrm rot="0">
            <a:off x="0" y="4524786"/>
            <a:ext cx="18288000" cy="1113604"/>
          </a:xfrm>
          <a:prstGeom prst="rect">
            <a:avLst/>
          </a:prstGeom>
        </p:spPr>
        <p:txBody>
          <a:bodyPr anchor="t" rtlCol="false" tIns="0" lIns="0" bIns="0" rIns="0">
            <a:spAutoFit/>
          </a:bodyPr>
          <a:lstStyle/>
          <a:p>
            <a:pPr algn="ctr">
              <a:lnSpc>
                <a:spcPts val="9138"/>
              </a:lnSpc>
            </a:pPr>
            <a:r>
              <a:rPr lang="en-US" sz="6527" u="sng">
                <a:solidFill>
                  <a:srgbClr val="000000"/>
                </a:solidFill>
                <a:latin typeface="Paytone One"/>
              </a:rPr>
              <a:t>The end.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596165" y="7376883"/>
            <a:ext cx="2194835" cy="2509686"/>
          </a:xfrm>
          <a:custGeom>
            <a:avLst/>
            <a:gdLst/>
            <a:ahLst/>
            <a:cxnLst/>
            <a:rect r="r" b="b" t="t" l="l"/>
            <a:pathLst>
              <a:path h="2509686" w="2194835">
                <a:moveTo>
                  <a:pt x="0" y="0"/>
                </a:moveTo>
                <a:lnTo>
                  <a:pt x="2194834" y="0"/>
                </a:lnTo>
                <a:lnTo>
                  <a:pt x="2194834" y="2509686"/>
                </a:lnTo>
                <a:lnTo>
                  <a:pt x="0" y="2509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809262" y="2707407"/>
            <a:ext cx="4669476" cy="4669476"/>
          </a:xfrm>
          <a:custGeom>
            <a:avLst/>
            <a:gdLst/>
            <a:ahLst/>
            <a:cxnLst/>
            <a:rect r="r" b="b" t="t" l="l"/>
            <a:pathLst>
              <a:path h="4669476" w="4669476">
                <a:moveTo>
                  <a:pt x="0" y="0"/>
                </a:moveTo>
                <a:lnTo>
                  <a:pt x="4669476" y="0"/>
                </a:lnTo>
                <a:lnTo>
                  <a:pt x="4669476" y="4669476"/>
                </a:lnTo>
                <a:lnTo>
                  <a:pt x="0" y="4669476"/>
                </a:lnTo>
                <a:lnTo>
                  <a:pt x="0" y="0"/>
                </a:lnTo>
                <a:close/>
              </a:path>
            </a:pathLst>
          </a:custGeom>
          <a:blipFill>
            <a:blip r:embed="rId4">
              <a:alphaModFix amt="9999"/>
            </a:blip>
            <a:stretch>
              <a:fillRect l="0" t="0" r="0" b="0"/>
            </a:stretch>
          </a:blipFill>
        </p:spPr>
      </p:sp>
      <p:sp>
        <p:nvSpPr>
          <p:cNvPr name="Freeform 4" id="4"/>
          <p:cNvSpPr/>
          <p:nvPr/>
        </p:nvSpPr>
        <p:spPr>
          <a:xfrm flipH="false" flipV="false" rot="0">
            <a:off x="1028700" y="2247078"/>
            <a:ext cx="7072573" cy="3190695"/>
          </a:xfrm>
          <a:custGeom>
            <a:avLst/>
            <a:gdLst/>
            <a:ahLst/>
            <a:cxnLst/>
            <a:rect r="r" b="b" t="t" l="l"/>
            <a:pathLst>
              <a:path h="3190695" w="7072573">
                <a:moveTo>
                  <a:pt x="0" y="0"/>
                </a:moveTo>
                <a:lnTo>
                  <a:pt x="7072573" y="0"/>
                </a:lnTo>
                <a:lnTo>
                  <a:pt x="7072573" y="3190695"/>
                </a:lnTo>
                <a:lnTo>
                  <a:pt x="0" y="31906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545699" y="485329"/>
            <a:ext cx="7196601" cy="696426"/>
          </a:xfrm>
          <a:prstGeom prst="rect">
            <a:avLst/>
          </a:prstGeom>
        </p:spPr>
        <p:txBody>
          <a:bodyPr anchor="t" rtlCol="false" tIns="0" lIns="0" bIns="0" rIns="0">
            <a:spAutoFit/>
          </a:bodyPr>
          <a:lstStyle/>
          <a:p>
            <a:pPr algn="ctr">
              <a:lnSpc>
                <a:spcPts val="5714"/>
              </a:lnSpc>
            </a:pPr>
            <a:r>
              <a:rPr lang="en-US" sz="4081" u="sng">
                <a:solidFill>
                  <a:srgbClr val="000000"/>
                </a:solidFill>
                <a:latin typeface="Paytone One Bold"/>
              </a:rPr>
              <a:t>Database Management</a:t>
            </a:r>
          </a:p>
        </p:txBody>
      </p:sp>
      <p:sp>
        <p:nvSpPr>
          <p:cNvPr name="AutoShape 6" id="6"/>
          <p:cNvSpPr/>
          <p:nvPr/>
        </p:nvSpPr>
        <p:spPr>
          <a:xfrm rot="0">
            <a:off x="2790999" y="9258300"/>
            <a:ext cx="6492240" cy="0"/>
          </a:xfrm>
          <a:prstGeom prst="line">
            <a:avLst/>
          </a:prstGeom>
          <a:ln cap="flat" w="38100">
            <a:solidFill>
              <a:srgbClr val="000000"/>
            </a:solidFill>
            <a:prstDash val="solid"/>
            <a:headEnd type="none" len="sm" w="sm"/>
            <a:tailEnd type="none" len="sm" w="sm"/>
          </a:ln>
        </p:spPr>
      </p:sp>
      <p:sp>
        <p:nvSpPr>
          <p:cNvPr name="TextBox 7" id="7"/>
          <p:cNvSpPr txBox="true"/>
          <p:nvPr/>
        </p:nvSpPr>
        <p:spPr>
          <a:xfrm rot="0">
            <a:off x="1271327" y="2507382"/>
            <a:ext cx="6829946" cy="2100977"/>
          </a:xfrm>
          <a:prstGeom prst="rect">
            <a:avLst/>
          </a:prstGeom>
        </p:spPr>
        <p:txBody>
          <a:bodyPr anchor="t" rtlCol="false" tIns="0" lIns="0" bIns="0" rIns="0">
            <a:spAutoFit/>
          </a:bodyPr>
          <a:lstStyle/>
          <a:p>
            <a:pPr>
              <a:lnSpc>
                <a:spcPts val="3374"/>
              </a:lnSpc>
            </a:pPr>
            <a:r>
              <a:rPr lang="en-US" sz="2410">
                <a:solidFill>
                  <a:srgbClr val="000000"/>
                </a:solidFill>
                <a:latin typeface="Quicksand Bold"/>
              </a:rPr>
              <a:t>Sorting is essential for database management systems to efficiently retrieve and organize data. It helps in speeding up search operations, facilitating the quick retrieval of information.</a:t>
            </a:r>
          </a:p>
        </p:txBody>
      </p:sp>
      <p:sp>
        <p:nvSpPr>
          <p:cNvPr name="TextBox 8" id="8"/>
          <p:cNvSpPr txBox="true"/>
          <p:nvPr/>
        </p:nvSpPr>
        <p:spPr>
          <a:xfrm rot="0">
            <a:off x="1047098" y="1600855"/>
            <a:ext cx="7196601" cy="465285"/>
          </a:xfrm>
          <a:prstGeom prst="rect">
            <a:avLst/>
          </a:prstGeom>
        </p:spPr>
        <p:txBody>
          <a:bodyPr anchor="t" rtlCol="false" tIns="0" lIns="0" bIns="0" rIns="0">
            <a:spAutoFit/>
          </a:bodyPr>
          <a:lstStyle/>
          <a:p>
            <a:pPr>
              <a:lnSpc>
                <a:spcPts val="3754"/>
              </a:lnSpc>
            </a:pPr>
            <a:r>
              <a:rPr lang="en-US" sz="2681">
                <a:solidFill>
                  <a:srgbClr val="000000"/>
                </a:solidFill>
                <a:latin typeface="Paytone One Bold"/>
              </a:rPr>
              <a:t>Role:</a:t>
            </a:r>
          </a:p>
        </p:txBody>
      </p:sp>
      <p:sp>
        <p:nvSpPr>
          <p:cNvPr name="Freeform 9" id="9"/>
          <p:cNvSpPr/>
          <p:nvPr/>
        </p:nvSpPr>
        <p:spPr>
          <a:xfrm flipH="false" flipV="false" rot="0">
            <a:off x="10186727" y="6067605"/>
            <a:ext cx="7072573" cy="3190695"/>
          </a:xfrm>
          <a:custGeom>
            <a:avLst/>
            <a:gdLst/>
            <a:ahLst/>
            <a:cxnLst/>
            <a:rect r="r" b="b" t="t" l="l"/>
            <a:pathLst>
              <a:path h="3190695" w="7072573">
                <a:moveTo>
                  <a:pt x="0" y="0"/>
                </a:moveTo>
                <a:lnTo>
                  <a:pt x="7072573" y="0"/>
                </a:lnTo>
                <a:lnTo>
                  <a:pt x="7072573" y="3190695"/>
                </a:lnTo>
                <a:lnTo>
                  <a:pt x="0" y="31906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0474522" y="6519794"/>
            <a:ext cx="6542151" cy="1594746"/>
          </a:xfrm>
          <a:prstGeom prst="rect">
            <a:avLst/>
          </a:prstGeom>
        </p:spPr>
        <p:txBody>
          <a:bodyPr anchor="t" rtlCol="false" tIns="0" lIns="0" bIns="0" rIns="0">
            <a:spAutoFit/>
          </a:bodyPr>
          <a:lstStyle/>
          <a:p>
            <a:pPr algn="just">
              <a:lnSpc>
                <a:spcPts val="3232"/>
              </a:lnSpc>
            </a:pPr>
            <a:r>
              <a:rPr lang="en-US" sz="2308">
                <a:solidFill>
                  <a:srgbClr val="000000"/>
                </a:solidFill>
                <a:latin typeface="Quicksand Bold"/>
              </a:rPr>
              <a:t>In a customer database, sorting by customer name or ID allows for faster searches and improved data retrieval, making it easier to locate and manage customer records.</a:t>
            </a:r>
          </a:p>
        </p:txBody>
      </p:sp>
      <p:sp>
        <p:nvSpPr>
          <p:cNvPr name="TextBox 11" id="11"/>
          <p:cNvSpPr txBox="true"/>
          <p:nvPr/>
        </p:nvSpPr>
        <p:spPr>
          <a:xfrm rot="0">
            <a:off x="10062699" y="5421382"/>
            <a:ext cx="7196601" cy="465285"/>
          </a:xfrm>
          <a:prstGeom prst="rect">
            <a:avLst/>
          </a:prstGeom>
        </p:spPr>
        <p:txBody>
          <a:bodyPr anchor="t" rtlCol="false" tIns="0" lIns="0" bIns="0" rIns="0">
            <a:spAutoFit/>
          </a:bodyPr>
          <a:lstStyle/>
          <a:p>
            <a:pPr algn="r">
              <a:lnSpc>
                <a:spcPts val="3754"/>
              </a:lnSpc>
            </a:pPr>
            <a:r>
              <a:rPr lang="en-US" sz="2681">
                <a:solidFill>
                  <a:srgbClr val="000000"/>
                </a:solidFill>
                <a:latin typeface="Paytone One Bold"/>
              </a:rPr>
              <a:t>Real-world Scenario:</a:t>
            </a:r>
          </a:p>
        </p:txBody>
      </p:sp>
      <p:sp>
        <p:nvSpPr>
          <p:cNvPr name="Freeform 12" id="12"/>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596165" y="7376883"/>
            <a:ext cx="2194835" cy="2509686"/>
          </a:xfrm>
          <a:custGeom>
            <a:avLst/>
            <a:gdLst/>
            <a:ahLst/>
            <a:cxnLst/>
            <a:rect r="r" b="b" t="t" l="l"/>
            <a:pathLst>
              <a:path h="2509686" w="2194835">
                <a:moveTo>
                  <a:pt x="0" y="0"/>
                </a:moveTo>
                <a:lnTo>
                  <a:pt x="2194834" y="0"/>
                </a:lnTo>
                <a:lnTo>
                  <a:pt x="2194834" y="2509686"/>
                </a:lnTo>
                <a:lnTo>
                  <a:pt x="0" y="2509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54969" y="2254469"/>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4">
              <a:alphaModFix amt="28000"/>
            </a:blip>
            <a:stretch>
              <a:fillRect l="0" t="0" r="0" b="0"/>
            </a:stretch>
          </a:blipFill>
        </p:spPr>
      </p:sp>
      <p:sp>
        <p:nvSpPr>
          <p:cNvPr name="Freeform 4" id="4"/>
          <p:cNvSpPr/>
          <p:nvPr/>
        </p:nvSpPr>
        <p:spPr>
          <a:xfrm flipH="false" flipV="false" rot="0">
            <a:off x="1028700" y="2247078"/>
            <a:ext cx="7072573" cy="3190695"/>
          </a:xfrm>
          <a:custGeom>
            <a:avLst/>
            <a:gdLst/>
            <a:ahLst/>
            <a:cxnLst/>
            <a:rect r="r" b="b" t="t" l="l"/>
            <a:pathLst>
              <a:path h="3190695" w="7072573">
                <a:moveTo>
                  <a:pt x="0" y="0"/>
                </a:moveTo>
                <a:lnTo>
                  <a:pt x="7072573" y="0"/>
                </a:lnTo>
                <a:lnTo>
                  <a:pt x="7072573" y="3190695"/>
                </a:lnTo>
                <a:lnTo>
                  <a:pt x="0" y="31906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rot="0">
            <a:off x="2790999" y="9258300"/>
            <a:ext cx="6492240"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0186727" y="6067605"/>
            <a:ext cx="7072573" cy="3190695"/>
          </a:xfrm>
          <a:custGeom>
            <a:avLst/>
            <a:gdLst/>
            <a:ahLst/>
            <a:cxnLst/>
            <a:rect r="r" b="b" t="t" l="l"/>
            <a:pathLst>
              <a:path h="3190695" w="7072573">
                <a:moveTo>
                  <a:pt x="0" y="0"/>
                </a:moveTo>
                <a:lnTo>
                  <a:pt x="7072573" y="0"/>
                </a:lnTo>
                <a:lnTo>
                  <a:pt x="7072573" y="3190695"/>
                </a:lnTo>
                <a:lnTo>
                  <a:pt x="0" y="31906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5545699" y="485329"/>
            <a:ext cx="7196601" cy="696426"/>
          </a:xfrm>
          <a:prstGeom prst="rect">
            <a:avLst/>
          </a:prstGeom>
        </p:spPr>
        <p:txBody>
          <a:bodyPr anchor="t" rtlCol="false" tIns="0" lIns="0" bIns="0" rIns="0">
            <a:spAutoFit/>
          </a:bodyPr>
          <a:lstStyle/>
          <a:p>
            <a:pPr algn="ctr">
              <a:lnSpc>
                <a:spcPts val="5714"/>
              </a:lnSpc>
            </a:pPr>
            <a:r>
              <a:rPr lang="en-US" sz="4081" u="sng">
                <a:solidFill>
                  <a:srgbClr val="000000"/>
                </a:solidFill>
                <a:latin typeface="Paytone One Bold"/>
              </a:rPr>
              <a:t>Web Search Engines</a:t>
            </a:r>
          </a:p>
        </p:txBody>
      </p:sp>
      <p:sp>
        <p:nvSpPr>
          <p:cNvPr name="TextBox 10" id="10"/>
          <p:cNvSpPr txBox="true"/>
          <p:nvPr/>
        </p:nvSpPr>
        <p:spPr>
          <a:xfrm rot="0">
            <a:off x="1271327" y="2507382"/>
            <a:ext cx="6829946" cy="2100977"/>
          </a:xfrm>
          <a:prstGeom prst="rect">
            <a:avLst/>
          </a:prstGeom>
        </p:spPr>
        <p:txBody>
          <a:bodyPr anchor="t" rtlCol="false" tIns="0" lIns="0" bIns="0" rIns="0">
            <a:spAutoFit/>
          </a:bodyPr>
          <a:lstStyle/>
          <a:p>
            <a:pPr>
              <a:lnSpc>
                <a:spcPts val="3374"/>
              </a:lnSpc>
            </a:pPr>
            <a:r>
              <a:rPr lang="en-US" sz="2410">
                <a:solidFill>
                  <a:srgbClr val="000000"/>
                </a:solidFill>
                <a:latin typeface="Quicksand Bold"/>
              </a:rPr>
              <a:t>Sorting algorithms are used to organize search results. Search engines can quickly present relevant results by sorting them based on relevance, popularity, or other factors.</a:t>
            </a:r>
          </a:p>
        </p:txBody>
      </p:sp>
      <p:sp>
        <p:nvSpPr>
          <p:cNvPr name="TextBox 11" id="11"/>
          <p:cNvSpPr txBox="true"/>
          <p:nvPr/>
        </p:nvSpPr>
        <p:spPr>
          <a:xfrm rot="0">
            <a:off x="1047098" y="1600855"/>
            <a:ext cx="7196601" cy="465285"/>
          </a:xfrm>
          <a:prstGeom prst="rect">
            <a:avLst/>
          </a:prstGeom>
        </p:spPr>
        <p:txBody>
          <a:bodyPr anchor="t" rtlCol="false" tIns="0" lIns="0" bIns="0" rIns="0">
            <a:spAutoFit/>
          </a:bodyPr>
          <a:lstStyle/>
          <a:p>
            <a:pPr>
              <a:lnSpc>
                <a:spcPts val="3754"/>
              </a:lnSpc>
            </a:pPr>
            <a:r>
              <a:rPr lang="en-US" sz="2681">
                <a:solidFill>
                  <a:srgbClr val="000000"/>
                </a:solidFill>
                <a:latin typeface="Paytone One Bold"/>
              </a:rPr>
              <a:t>Role:</a:t>
            </a:r>
          </a:p>
        </p:txBody>
      </p:sp>
      <p:sp>
        <p:nvSpPr>
          <p:cNvPr name="TextBox 12" id="12"/>
          <p:cNvSpPr txBox="true"/>
          <p:nvPr/>
        </p:nvSpPr>
        <p:spPr>
          <a:xfrm rot="0">
            <a:off x="10474522" y="6519794"/>
            <a:ext cx="6542151" cy="1996186"/>
          </a:xfrm>
          <a:prstGeom prst="rect">
            <a:avLst/>
          </a:prstGeom>
        </p:spPr>
        <p:txBody>
          <a:bodyPr anchor="t" rtlCol="false" tIns="0" lIns="0" bIns="0" rIns="0">
            <a:spAutoFit/>
          </a:bodyPr>
          <a:lstStyle/>
          <a:p>
            <a:pPr algn="just">
              <a:lnSpc>
                <a:spcPts val="3232"/>
              </a:lnSpc>
            </a:pPr>
            <a:r>
              <a:rPr lang="en-US" sz="2308">
                <a:solidFill>
                  <a:srgbClr val="000000"/>
                </a:solidFill>
                <a:latin typeface="Quicksand Bold"/>
              </a:rPr>
              <a:t>When you perform a web search, the search engine uses sorting algorithms to rank and display results based on relevance and other criteria, providing users with the most useful information first.</a:t>
            </a:r>
          </a:p>
        </p:txBody>
      </p:sp>
      <p:sp>
        <p:nvSpPr>
          <p:cNvPr name="TextBox 13" id="13"/>
          <p:cNvSpPr txBox="true"/>
          <p:nvPr/>
        </p:nvSpPr>
        <p:spPr>
          <a:xfrm rot="0">
            <a:off x="10062699" y="5421382"/>
            <a:ext cx="7196601" cy="465285"/>
          </a:xfrm>
          <a:prstGeom prst="rect">
            <a:avLst/>
          </a:prstGeom>
        </p:spPr>
        <p:txBody>
          <a:bodyPr anchor="t" rtlCol="false" tIns="0" lIns="0" bIns="0" rIns="0">
            <a:spAutoFit/>
          </a:bodyPr>
          <a:lstStyle/>
          <a:p>
            <a:pPr algn="r">
              <a:lnSpc>
                <a:spcPts val="3754"/>
              </a:lnSpc>
            </a:pPr>
            <a:r>
              <a:rPr lang="en-US" sz="2681">
                <a:solidFill>
                  <a:srgbClr val="000000"/>
                </a:solidFill>
                <a:latin typeface="Paytone One Bold"/>
              </a:rPr>
              <a:t>Real-world Scenario: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596165" y="7376883"/>
            <a:ext cx="2194835" cy="2509686"/>
          </a:xfrm>
          <a:custGeom>
            <a:avLst/>
            <a:gdLst/>
            <a:ahLst/>
            <a:cxnLst/>
            <a:rect r="r" b="b" t="t" l="l"/>
            <a:pathLst>
              <a:path h="2509686" w="2194835">
                <a:moveTo>
                  <a:pt x="0" y="0"/>
                </a:moveTo>
                <a:lnTo>
                  <a:pt x="2194834" y="0"/>
                </a:lnTo>
                <a:lnTo>
                  <a:pt x="2194834" y="2509686"/>
                </a:lnTo>
                <a:lnTo>
                  <a:pt x="0" y="2509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54969" y="2254469"/>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4">
              <a:alphaModFix amt="24000"/>
            </a:blip>
            <a:stretch>
              <a:fillRect l="0" t="0" r="0" b="0"/>
            </a:stretch>
          </a:blipFill>
        </p:spPr>
      </p:sp>
      <p:sp>
        <p:nvSpPr>
          <p:cNvPr name="Freeform 4" id="4"/>
          <p:cNvSpPr/>
          <p:nvPr/>
        </p:nvSpPr>
        <p:spPr>
          <a:xfrm flipH="false" flipV="false" rot="0">
            <a:off x="1028700" y="2247078"/>
            <a:ext cx="7072573" cy="3190695"/>
          </a:xfrm>
          <a:custGeom>
            <a:avLst/>
            <a:gdLst/>
            <a:ahLst/>
            <a:cxnLst/>
            <a:rect r="r" b="b" t="t" l="l"/>
            <a:pathLst>
              <a:path h="3190695" w="7072573">
                <a:moveTo>
                  <a:pt x="0" y="0"/>
                </a:moveTo>
                <a:lnTo>
                  <a:pt x="7072573" y="0"/>
                </a:lnTo>
                <a:lnTo>
                  <a:pt x="7072573" y="3190695"/>
                </a:lnTo>
                <a:lnTo>
                  <a:pt x="0" y="31906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rot="0">
            <a:off x="2790999" y="9258300"/>
            <a:ext cx="6492240"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0186727" y="6067605"/>
            <a:ext cx="7072573" cy="3190695"/>
          </a:xfrm>
          <a:custGeom>
            <a:avLst/>
            <a:gdLst/>
            <a:ahLst/>
            <a:cxnLst/>
            <a:rect r="r" b="b" t="t" l="l"/>
            <a:pathLst>
              <a:path h="3190695" w="7072573">
                <a:moveTo>
                  <a:pt x="0" y="0"/>
                </a:moveTo>
                <a:lnTo>
                  <a:pt x="7072573" y="0"/>
                </a:lnTo>
                <a:lnTo>
                  <a:pt x="7072573" y="3190695"/>
                </a:lnTo>
                <a:lnTo>
                  <a:pt x="0" y="31906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5545699" y="485329"/>
            <a:ext cx="7196601" cy="696426"/>
          </a:xfrm>
          <a:prstGeom prst="rect">
            <a:avLst/>
          </a:prstGeom>
        </p:spPr>
        <p:txBody>
          <a:bodyPr anchor="t" rtlCol="false" tIns="0" lIns="0" bIns="0" rIns="0">
            <a:spAutoFit/>
          </a:bodyPr>
          <a:lstStyle/>
          <a:p>
            <a:pPr algn="ctr">
              <a:lnSpc>
                <a:spcPts val="5714"/>
              </a:lnSpc>
            </a:pPr>
            <a:r>
              <a:rPr lang="en-US" sz="4081" u="sng">
                <a:solidFill>
                  <a:srgbClr val="000000"/>
                </a:solidFill>
                <a:latin typeface="Paytone One Bold"/>
              </a:rPr>
              <a:t>E-commerce Applications</a:t>
            </a:r>
          </a:p>
        </p:txBody>
      </p:sp>
      <p:sp>
        <p:nvSpPr>
          <p:cNvPr name="TextBox 10" id="10"/>
          <p:cNvSpPr txBox="true"/>
          <p:nvPr/>
        </p:nvSpPr>
        <p:spPr>
          <a:xfrm rot="0">
            <a:off x="1271327" y="2587674"/>
            <a:ext cx="6532572" cy="2020685"/>
          </a:xfrm>
          <a:prstGeom prst="rect">
            <a:avLst/>
          </a:prstGeom>
        </p:spPr>
        <p:txBody>
          <a:bodyPr anchor="t" rtlCol="false" tIns="0" lIns="0" bIns="0" rIns="0">
            <a:spAutoFit/>
          </a:bodyPr>
          <a:lstStyle/>
          <a:p>
            <a:pPr>
              <a:lnSpc>
                <a:spcPts val="3227"/>
              </a:lnSpc>
            </a:pPr>
            <a:r>
              <a:rPr lang="en-US" sz="2305">
                <a:solidFill>
                  <a:srgbClr val="000000"/>
                </a:solidFill>
                <a:latin typeface="Quicksand Bold"/>
              </a:rPr>
              <a:t>Sorting is crucial in e-commerce platforms for arranging product listings. It helps users find products more easily by sorting them based on price, popularity, or other relevant attributes.</a:t>
            </a:r>
          </a:p>
        </p:txBody>
      </p:sp>
      <p:sp>
        <p:nvSpPr>
          <p:cNvPr name="TextBox 11" id="11"/>
          <p:cNvSpPr txBox="true"/>
          <p:nvPr/>
        </p:nvSpPr>
        <p:spPr>
          <a:xfrm rot="0">
            <a:off x="1047098" y="1600855"/>
            <a:ext cx="7196601" cy="465285"/>
          </a:xfrm>
          <a:prstGeom prst="rect">
            <a:avLst/>
          </a:prstGeom>
        </p:spPr>
        <p:txBody>
          <a:bodyPr anchor="t" rtlCol="false" tIns="0" lIns="0" bIns="0" rIns="0">
            <a:spAutoFit/>
          </a:bodyPr>
          <a:lstStyle/>
          <a:p>
            <a:pPr>
              <a:lnSpc>
                <a:spcPts val="3754"/>
              </a:lnSpc>
            </a:pPr>
            <a:r>
              <a:rPr lang="en-US" sz="2681">
                <a:solidFill>
                  <a:srgbClr val="000000"/>
                </a:solidFill>
                <a:latin typeface="Paytone One Bold"/>
              </a:rPr>
              <a:t>Role:</a:t>
            </a:r>
          </a:p>
        </p:txBody>
      </p:sp>
      <p:sp>
        <p:nvSpPr>
          <p:cNvPr name="TextBox 12" id="12"/>
          <p:cNvSpPr txBox="true"/>
          <p:nvPr/>
        </p:nvSpPr>
        <p:spPr>
          <a:xfrm rot="0">
            <a:off x="10474522" y="6519794"/>
            <a:ext cx="6542151" cy="1996186"/>
          </a:xfrm>
          <a:prstGeom prst="rect">
            <a:avLst/>
          </a:prstGeom>
        </p:spPr>
        <p:txBody>
          <a:bodyPr anchor="t" rtlCol="false" tIns="0" lIns="0" bIns="0" rIns="0">
            <a:spAutoFit/>
          </a:bodyPr>
          <a:lstStyle/>
          <a:p>
            <a:pPr algn="just">
              <a:lnSpc>
                <a:spcPts val="3232"/>
              </a:lnSpc>
            </a:pPr>
            <a:r>
              <a:rPr lang="en-US" sz="2308">
                <a:solidFill>
                  <a:srgbClr val="000000"/>
                </a:solidFill>
                <a:latin typeface="Quicksand Bold"/>
              </a:rPr>
              <a:t>On an online shopping website, sorting products by price or customer ratings enables users to quickly identify and purchase the products that best meet their criteria.</a:t>
            </a:r>
          </a:p>
        </p:txBody>
      </p:sp>
      <p:sp>
        <p:nvSpPr>
          <p:cNvPr name="TextBox 13" id="13"/>
          <p:cNvSpPr txBox="true"/>
          <p:nvPr/>
        </p:nvSpPr>
        <p:spPr>
          <a:xfrm rot="0">
            <a:off x="10062699" y="5421382"/>
            <a:ext cx="7196601" cy="465285"/>
          </a:xfrm>
          <a:prstGeom prst="rect">
            <a:avLst/>
          </a:prstGeom>
        </p:spPr>
        <p:txBody>
          <a:bodyPr anchor="t" rtlCol="false" tIns="0" lIns="0" bIns="0" rIns="0">
            <a:spAutoFit/>
          </a:bodyPr>
          <a:lstStyle/>
          <a:p>
            <a:pPr algn="r">
              <a:lnSpc>
                <a:spcPts val="3754"/>
              </a:lnSpc>
            </a:pPr>
            <a:r>
              <a:rPr lang="en-US" sz="2681">
                <a:solidFill>
                  <a:srgbClr val="000000"/>
                </a:solidFill>
                <a:latin typeface="Paytone One Bold"/>
              </a:rPr>
              <a:t>Real-world Scenario: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596165" y="7376883"/>
            <a:ext cx="2194835" cy="2509686"/>
          </a:xfrm>
          <a:custGeom>
            <a:avLst/>
            <a:gdLst/>
            <a:ahLst/>
            <a:cxnLst/>
            <a:rect r="r" b="b" t="t" l="l"/>
            <a:pathLst>
              <a:path h="2509686" w="2194835">
                <a:moveTo>
                  <a:pt x="0" y="0"/>
                </a:moveTo>
                <a:lnTo>
                  <a:pt x="2194834" y="0"/>
                </a:lnTo>
                <a:lnTo>
                  <a:pt x="2194834" y="2509686"/>
                </a:lnTo>
                <a:lnTo>
                  <a:pt x="0" y="2509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54969" y="2254469"/>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4">
              <a:alphaModFix amt="23000"/>
            </a:blip>
            <a:stretch>
              <a:fillRect l="0" t="0" r="0" b="0"/>
            </a:stretch>
          </a:blipFill>
        </p:spPr>
      </p:sp>
      <p:sp>
        <p:nvSpPr>
          <p:cNvPr name="Freeform 4" id="4"/>
          <p:cNvSpPr/>
          <p:nvPr/>
        </p:nvSpPr>
        <p:spPr>
          <a:xfrm flipH="false" flipV="false" rot="0">
            <a:off x="1028700" y="2247078"/>
            <a:ext cx="7072573" cy="3190695"/>
          </a:xfrm>
          <a:custGeom>
            <a:avLst/>
            <a:gdLst/>
            <a:ahLst/>
            <a:cxnLst/>
            <a:rect r="r" b="b" t="t" l="l"/>
            <a:pathLst>
              <a:path h="3190695" w="7072573">
                <a:moveTo>
                  <a:pt x="0" y="0"/>
                </a:moveTo>
                <a:lnTo>
                  <a:pt x="7072573" y="0"/>
                </a:lnTo>
                <a:lnTo>
                  <a:pt x="7072573" y="3190695"/>
                </a:lnTo>
                <a:lnTo>
                  <a:pt x="0" y="31906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rot="0">
            <a:off x="2790999" y="9258300"/>
            <a:ext cx="6492240"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0186727" y="6067605"/>
            <a:ext cx="7072573" cy="3190695"/>
          </a:xfrm>
          <a:custGeom>
            <a:avLst/>
            <a:gdLst/>
            <a:ahLst/>
            <a:cxnLst/>
            <a:rect r="r" b="b" t="t" l="l"/>
            <a:pathLst>
              <a:path h="3190695" w="7072573">
                <a:moveTo>
                  <a:pt x="0" y="0"/>
                </a:moveTo>
                <a:lnTo>
                  <a:pt x="7072573" y="0"/>
                </a:lnTo>
                <a:lnTo>
                  <a:pt x="7072573" y="3190695"/>
                </a:lnTo>
                <a:lnTo>
                  <a:pt x="0" y="31906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5545699" y="485329"/>
            <a:ext cx="7196601" cy="696426"/>
          </a:xfrm>
          <a:prstGeom prst="rect">
            <a:avLst/>
          </a:prstGeom>
        </p:spPr>
        <p:txBody>
          <a:bodyPr anchor="t" rtlCol="false" tIns="0" lIns="0" bIns="0" rIns="0">
            <a:spAutoFit/>
          </a:bodyPr>
          <a:lstStyle/>
          <a:p>
            <a:pPr algn="ctr">
              <a:lnSpc>
                <a:spcPts val="5714"/>
              </a:lnSpc>
            </a:pPr>
            <a:r>
              <a:rPr lang="en-US" sz="4081" u="sng">
                <a:solidFill>
                  <a:srgbClr val="000000"/>
                </a:solidFill>
                <a:latin typeface="Paytone One Bold"/>
              </a:rPr>
              <a:t>Operating Systems</a:t>
            </a:r>
          </a:p>
        </p:txBody>
      </p:sp>
      <p:sp>
        <p:nvSpPr>
          <p:cNvPr name="TextBox 10" id="10"/>
          <p:cNvSpPr txBox="true"/>
          <p:nvPr/>
        </p:nvSpPr>
        <p:spPr>
          <a:xfrm rot="0">
            <a:off x="1271327" y="2507382"/>
            <a:ext cx="6829946" cy="1676157"/>
          </a:xfrm>
          <a:prstGeom prst="rect">
            <a:avLst/>
          </a:prstGeom>
        </p:spPr>
        <p:txBody>
          <a:bodyPr anchor="t" rtlCol="false" tIns="0" lIns="0" bIns="0" rIns="0">
            <a:spAutoFit/>
          </a:bodyPr>
          <a:lstStyle/>
          <a:p>
            <a:pPr>
              <a:lnSpc>
                <a:spcPts val="3374"/>
              </a:lnSpc>
            </a:pPr>
            <a:r>
              <a:rPr lang="en-US" sz="2410">
                <a:solidFill>
                  <a:srgbClr val="000000"/>
                </a:solidFill>
                <a:latin typeface="Quicksand Bold"/>
              </a:rPr>
              <a:t>Operating systems often use sorting algorithms for file management. Files in a directory can be sorted based on various attributes such as name, size, or date.</a:t>
            </a:r>
          </a:p>
        </p:txBody>
      </p:sp>
      <p:sp>
        <p:nvSpPr>
          <p:cNvPr name="TextBox 11" id="11"/>
          <p:cNvSpPr txBox="true"/>
          <p:nvPr/>
        </p:nvSpPr>
        <p:spPr>
          <a:xfrm rot="0">
            <a:off x="1047098" y="1600855"/>
            <a:ext cx="7196601" cy="465285"/>
          </a:xfrm>
          <a:prstGeom prst="rect">
            <a:avLst/>
          </a:prstGeom>
        </p:spPr>
        <p:txBody>
          <a:bodyPr anchor="t" rtlCol="false" tIns="0" lIns="0" bIns="0" rIns="0">
            <a:spAutoFit/>
          </a:bodyPr>
          <a:lstStyle/>
          <a:p>
            <a:pPr>
              <a:lnSpc>
                <a:spcPts val="3754"/>
              </a:lnSpc>
            </a:pPr>
            <a:r>
              <a:rPr lang="en-US" sz="2681">
                <a:solidFill>
                  <a:srgbClr val="000000"/>
                </a:solidFill>
                <a:latin typeface="Paytone One Bold"/>
              </a:rPr>
              <a:t>Role:</a:t>
            </a:r>
          </a:p>
        </p:txBody>
      </p:sp>
      <p:sp>
        <p:nvSpPr>
          <p:cNvPr name="TextBox 12" id="12"/>
          <p:cNvSpPr txBox="true"/>
          <p:nvPr/>
        </p:nvSpPr>
        <p:spPr>
          <a:xfrm rot="0">
            <a:off x="10474522" y="6519794"/>
            <a:ext cx="6542151" cy="1594746"/>
          </a:xfrm>
          <a:prstGeom prst="rect">
            <a:avLst/>
          </a:prstGeom>
        </p:spPr>
        <p:txBody>
          <a:bodyPr anchor="t" rtlCol="false" tIns="0" lIns="0" bIns="0" rIns="0">
            <a:spAutoFit/>
          </a:bodyPr>
          <a:lstStyle/>
          <a:p>
            <a:pPr algn="just">
              <a:lnSpc>
                <a:spcPts val="3232"/>
              </a:lnSpc>
            </a:pPr>
            <a:r>
              <a:rPr lang="en-US" sz="2308">
                <a:solidFill>
                  <a:srgbClr val="000000"/>
                </a:solidFill>
                <a:latin typeface="Quicksand Bold"/>
              </a:rPr>
              <a:t>In a file explorer, the ability to sort files by name, size, or date makes it easier for users to locate and manage their files, especially in directories with a large number of files.</a:t>
            </a:r>
          </a:p>
        </p:txBody>
      </p:sp>
      <p:sp>
        <p:nvSpPr>
          <p:cNvPr name="TextBox 13" id="13"/>
          <p:cNvSpPr txBox="true"/>
          <p:nvPr/>
        </p:nvSpPr>
        <p:spPr>
          <a:xfrm rot="0">
            <a:off x="10062699" y="5421382"/>
            <a:ext cx="7196601" cy="465285"/>
          </a:xfrm>
          <a:prstGeom prst="rect">
            <a:avLst/>
          </a:prstGeom>
        </p:spPr>
        <p:txBody>
          <a:bodyPr anchor="t" rtlCol="false" tIns="0" lIns="0" bIns="0" rIns="0">
            <a:spAutoFit/>
          </a:bodyPr>
          <a:lstStyle/>
          <a:p>
            <a:pPr algn="r">
              <a:lnSpc>
                <a:spcPts val="3754"/>
              </a:lnSpc>
            </a:pPr>
            <a:r>
              <a:rPr lang="en-US" sz="2681">
                <a:solidFill>
                  <a:srgbClr val="000000"/>
                </a:solidFill>
                <a:latin typeface="Paytone One Bold"/>
              </a:rPr>
              <a:t>Real-world Scenario: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DAF3Nyg2MJo</dc:identifier>
  <dcterms:modified xsi:type="dcterms:W3CDTF">2011-08-01T06:04:30Z</dcterms:modified>
  <cp:revision>1</cp:revision>
  <dc:title>C++</dc:title>
</cp:coreProperties>
</file>